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845" r:id="rId1"/>
  </p:sldMasterIdLst>
  <p:notesMasterIdLst>
    <p:notesMasterId r:id="rId21"/>
  </p:notesMasterIdLst>
  <p:sldIdLst>
    <p:sldId id="256" r:id="rId2"/>
    <p:sldId id="257" r:id="rId3"/>
    <p:sldId id="258" r:id="rId4"/>
    <p:sldId id="259" r:id="rId5"/>
    <p:sldId id="272" r:id="rId6"/>
    <p:sldId id="273" r:id="rId7"/>
    <p:sldId id="260" r:id="rId8"/>
    <p:sldId id="261" r:id="rId9"/>
    <p:sldId id="262" r:id="rId10"/>
    <p:sldId id="263" r:id="rId11"/>
    <p:sldId id="264" r:id="rId12"/>
    <p:sldId id="265" r:id="rId13"/>
    <p:sldId id="266" r:id="rId14"/>
    <p:sldId id="274" r:id="rId15"/>
    <p:sldId id="275" r:id="rId16"/>
    <p:sldId id="276" r:id="rId17"/>
    <p:sldId id="267" r:id="rId18"/>
    <p:sldId id="268" r:id="rId19"/>
    <p:sldId id="270" r:id="rId20"/>
  </p:sldIdLst>
  <p:sldSz cx="14630400" cy="8229600"/>
  <p:notesSz cx="8229600" cy="14630400"/>
  <p:embeddedFontLst>
    <p:embeddedFont>
      <p:font typeface="Agency FB" panose="020B0503020202020204" pitchFamily="34" charset="0"/>
      <p:regular r:id="rId22"/>
      <p:bold r:id="rId23"/>
    </p:embeddedFont>
    <p:embeddedFont>
      <p:font typeface="Arimo" panose="020B0604020202020204" charset="0"/>
      <p:regular r:id="rId24"/>
    </p:embeddedFont>
    <p:embeddedFont>
      <p:font typeface="Outfit Extra Bold" panose="020B0604020202020204" charset="0"/>
      <p:regular r:id="rId25"/>
    </p:embeddedFont>
    <p:embeddedFont>
      <p:font typeface="Trebuchet MS" panose="020B0603020202020204" pitchFamily="34" charset="0"/>
      <p:regular r:id="rId26"/>
      <p:bold r:id="rId27"/>
      <p:italic r:id="rId28"/>
      <p:boldItalic r:id="rId29"/>
    </p:embeddedFont>
    <p:embeddedFont>
      <p:font typeface="Tw Cen MT" panose="020B0602020104020603" pitchFamily="34" charset="0"/>
      <p:regular r:id="rId30"/>
      <p:bold r:id="rId31"/>
      <p:italic r:id="rId32"/>
      <p:boldItalic r:id="rId3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94610"/>
  </p:normalViewPr>
  <p:slideViewPr>
    <p:cSldViewPr snapToGrid="0" snapToObjects="1">
      <p:cViewPr varScale="1">
        <p:scale>
          <a:sx n="49" d="100"/>
          <a:sy n="49" d="100"/>
        </p:scale>
        <p:origin x="92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21" Type="http://schemas.openxmlformats.org/officeDocument/2006/relationships/notesMaster" Target="notesMasters/notesMaster1.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01445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Welcome everyone and thank you for coming.</a:t>
            </a:r>
            <a:br/>
            <a:r>
              <a:t>Tonight is about explaining the Year 4 Multiplication Tables Check (MTC), why times tables fluency matters, and how you can support your child at home in easy, low‑stress ways.</a:t>
            </a:r>
            <a:br/>
            <a:r>
              <a:t>Please feel free to note questions as we go—there will be time at the end.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Here’s the plan for this evening.</a:t>
            </a:r>
            <a:br/>
            <a:r>
              <a:t>We’ll look at why times tables are important, what the MTC is and what it looks like for children.</a:t>
            </a:r>
            <a:br/>
            <a:r>
              <a:t>Then I’ll share what we do in school at Our Lady of the Wayside and simple home routines and games.</a:t>
            </a:r>
            <a:br/>
            <a:r>
              <a:t>We’ll finish with questions.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Times tables fluency supports so much of the maths curriculum.</a:t>
            </a:r>
            <a:br/>
            <a:r>
              <a:t>When children recall facts quickly, they can focus on the harder thinking—fractions, division, written methods, and problem solving.</a:t>
            </a:r>
            <a:br/>
            <a:r>
              <a:t>This is about confidence, not pressure or racing.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‘Knowing’ a table means answering facts out of order, not just chanting.</a:t>
            </a:r>
            <a:br/>
            <a:r>
              <a:t>We also link facts into families, including division facts.</a:t>
            </a:r>
            <a:br/>
            <a:r>
              <a:t>Chanting is a good start, but we aim for quick, accurate recall.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MTC is a short on‑screen check taken in Year 4.</a:t>
            </a:r>
            <a:br/>
            <a:r>
              <a:t>There are 25 questions, plus 3 practice questions first.</a:t>
            </a:r>
            <a:br/>
            <a:r>
              <a:t>Each question lasts 6 seconds and the whole check is about 5 minutes.</a:t>
            </a:r>
            <a:br/>
            <a:r>
              <a:t>It checks multiplication fact recall—children type answers; they don’t show written methods.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Children see one multiplication question at a time and type the answer.</a:t>
            </a:r>
            <a:br/>
            <a:r>
              <a:t>We practise the format in school so it feels familiar.</a:t>
            </a:r>
            <a:br/>
            <a:r>
              <a:t>If a question is missed, children simply move on—one question doesn’t define the result.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We want every child to feel calm and supported.</a:t>
            </a:r>
            <a:br/>
            <a:r>
              <a:t>Access arrangements can be used where appropriate, following guidance.</a:t>
            </a:r>
            <a:br/>
            <a:r>
              <a:t>Our priority is confidence and steady improvement.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In school we practise little‑and‑often with lots of encouragement.</a:t>
            </a:r>
            <a:br/>
            <a:r>
              <a:t>We use games, partner quizzes, chanting, and quick recall activities.</a:t>
            </a:r>
            <a:br/>
            <a:r>
              <a:t>We also target commonly tricky facts (6, 7, 8, 9, 12) and celebrate progress.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These are the main online tools we use.</a:t>
            </a:r>
            <a:br/>
            <a:r>
              <a:t>MathsFrame provides quick games for specific tables and mixed practice.</a:t>
            </a:r>
            <a:br/>
            <a:r>
              <a:t>TT Rockstars builds speed and accuracy.</a:t>
            </a:r>
            <a:br/>
            <a:r>
              <a:t>Short sessions—5 to 10 minutes—work best. The aim is consistency.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Talk through the key points on the slide and keep the message reassuring and practical.</a:t>
            </a:r>
            <a:br/>
            <a:r>
              <a:t>Invite parents to save questions for the end.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Here are some quick, fun games you can use at home.</a:t>
            </a:r>
            <a:br/>
            <a:r>
              <a:t>Playing cards: flip two cards and multiply—remove face cards or use J=11 and Q=12.</a:t>
            </a:r>
            <a:br/>
            <a:r>
              <a:t>Uno: choose a target table; answer a fact before placing a card.</a:t>
            </a:r>
            <a:br/>
            <a:r>
              <a:t>Counting sticks: build equal groups/arrays so children can ‘see’ the multiplication, then recall the fact.</a:t>
            </a:r>
            <a:br/>
            <a:r>
              <a:t>Rock–paper–scissors: the winner asks a times‑table question—first to 10 points wins.</a:t>
            </a:r>
            <a:br/>
            <a:r>
              <a:t>Keep games short and upbeat—stop while it’s still fun.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Thank you for coming.</a:t>
            </a:r>
            <a:br/>
            <a:r>
              <a:t>What questions do you have?</a:t>
            </a:r>
            <a:br/>
            <a:r>
              <a:t>If you’d like personalised guidance—especially on which tables to prioritise—please speak to us afterwards.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Thank you for coming.</a:t>
            </a:r>
            <a:br/>
            <a:r>
              <a:t>What questions do you have?</a:t>
            </a:r>
            <a:br/>
            <a:r>
              <a:t>If you’d like personalised guidance—especially on which tables to prioritise—please speak to us afterwards.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Thank you for coming.</a:t>
            </a:r>
            <a:br/>
            <a:r>
              <a:t>What questions do you have?</a:t>
            </a:r>
            <a:br/>
            <a:r>
              <a:t>If you’d like personalised guidance—especially on which tables to prioritise—please speak to us afterwards.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dirty="0"/>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ctrTitle"/>
          </p:nvPr>
        </p:nvSpPr>
        <p:spPr>
          <a:xfrm>
            <a:off x="2101215" y="1560942"/>
            <a:ext cx="10427971" cy="3011056"/>
          </a:xfrm>
        </p:spPr>
        <p:txBody>
          <a:bodyPr anchor="b">
            <a:normAutofit/>
          </a:bodyPr>
          <a:lstStyle>
            <a:lvl1pPr algn="ctr">
              <a:defRPr sz="5760"/>
            </a:lvl1pPr>
          </a:lstStyle>
          <a:p>
            <a:r>
              <a:rPr lang="en-GB"/>
              <a:t>Click to edit Master title style</a:t>
            </a:r>
            <a:endParaRPr lang="en-US" dirty="0"/>
          </a:p>
        </p:txBody>
      </p:sp>
      <p:sp>
        <p:nvSpPr>
          <p:cNvPr id="3" name="Subtitle 2"/>
          <p:cNvSpPr>
            <a:spLocks noGrp="1"/>
          </p:cNvSpPr>
          <p:nvPr>
            <p:ph type="subTitle" idx="1"/>
          </p:nvPr>
        </p:nvSpPr>
        <p:spPr>
          <a:xfrm>
            <a:off x="2101215" y="4663441"/>
            <a:ext cx="10427971" cy="1645919"/>
          </a:xfrm>
        </p:spPr>
        <p:txBody>
          <a:bodyPr>
            <a:normAutofit/>
          </a:bodyPr>
          <a:lstStyle>
            <a:lvl1pPr marL="0" indent="0" algn="ctr">
              <a:buNone/>
              <a:defRPr sz="2640">
                <a:solidFill>
                  <a:schemeClr val="bg1">
                    <a:lumMod val="50000"/>
                  </a:schemeClr>
                </a:solidFill>
              </a:defRPr>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288301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1096529" y="2840511"/>
            <a:ext cx="12436591" cy="41089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7803197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a:xfrm>
            <a:off x="1096529" y="994276"/>
            <a:ext cx="12422102" cy="3284183"/>
          </a:xfrm>
        </p:spPr>
        <p:txBody>
          <a:bodyPr anchor="b">
            <a:normAutofit/>
          </a:bodyPr>
          <a:lstStyle>
            <a:lvl1pPr>
              <a:defRPr sz="4800"/>
            </a:lvl1pPr>
          </a:lstStyle>
          <a:p>
            <a:r>
              <a:rPr lang="en-GB"/>
              <a:t>Click to edit Master title style</a:t>
            </a:r>
            <a:endParaRPr lang="en-US" dirty="0"/>
          </a:p>
        </p:txBody>
      </p:sp>
      <p:sp>
        <p:nvSpPr>
          <p:cNvPr id="3" name="Text Placeholder 2"/>
          <p:cNvSpPr>
            <a:spLocks noGrp="1"/>
          </p:cNvSpPr>
          <p:nvPr>
            <p:ph type="body" idx="1"/>
          </p:nvPr>
        </p:nvSpPr>
        <p:spPr>
          <a:xfrm>
            <a:off x="1096529" y="4388949"/>
            <a:ext cx="12422102" cy="1641820"/>
          </a:xfrm>
        </p:spPr>
        <p:txBody>
          <a:bodyPr>
            <a:normAutofit/>
          </a:bodyPr>
          <a:lstStyle>
            <a:lvl1pPr marL="0" indent="0" algn="ctr">
              <a:buNone/>
              <a:defRPr sz="2400">
                <a:solidFill>
                  <a:schemeClr val="bg1">
                    <a:lumMod val="50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7100402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14" name="Title 1"/>
          <p:cNvSpPr>
            <a:spLocks noGrp="1"/>
          </p:cNvSpPr>
          <p:nvPr>
            <p:ph type="title"/>
          </p:nvPr>
        </p:nvSpPr>
        <p:spPr>
          <a:xfrm>
            <a:off x="1096531" y="742221"/>
            <a:ext cx="12437341" cy="1915412"/>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1096529" y="2840511"/>
            <a:ext cx="6127231" cy="41089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7406640" y="2840511"/>
            <a:ext cx="6126480" cy="41089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17852190"/>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14" name="Title 1"/>
          <p:cNvSpPr>
            <a:spLocks noGrp="1"/>
          </p:cNvSpPr>
          <p:nvPr>
            <p:ph type="title"/>
          </p:nvPr>
        </p:nvSpPr>
        <p:spPr>
          <a:xfrm>
            <a:off x="1096531" y="742221"/>
            <a:ext cx="12437341" cy="1915412"/>
          </a:xfrm>
        </p:spPr>
        <p:txBody>
          <a:bodyPr/>
          <a:lstStyle/>
          <a:p>
            <a:r>
              <a:rPr lang="en-GB"/>
              <a:t>Click to edit Master title style</a:t>
            </a:r>
            <a:endParaRPr lang="en-US" dirty="0"/>
          </a:p>
        </p:txBody>
      </p:sp>
      <p:sp>
        <p:nvSpPr>
          <p:cNvPr id="3" name="Text Placeholder 2"/>
          <p:cNvSpPr>
            <a:spLocks noGrp="1"/>
          </p:cNvSpPr>
          <p:nvPr>
            <p:ph type="body" idx="1"/>
          </p:nvPr>
        </p:nvSpPr>
        <p:spPr>
          <a:xfrm>
            <a:off x="1375594" y="2845222"/>
            <a:ext cx="5848169" cy="815993"/>
          </a:xfrm>
        </p:spPr>
        <p:txBody>
          <a:bodyPr anchor="b">
            <a:noAutofit/>
          </a:bodyPr>
          <a:lstStyle>
            <a:lvl1pPr marL="0" indent="0">
              <a:lnSpc>
                <a:spcPct val="85000"/>
              </a:lnSpc>
              <a:buNone/>
              <a:defRPr sz="3120" b="0">
                <a:solidFill>
                  <a:schemeClr val="tx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GB"/>
              <a:t>Click to edit Master text styles</a:t>
            </a:r>
          </a:p>
        </p:txBody>
      </p:sp>
      <p:sp>
        <p:nvSpPr>
          <p:cNvPr id="12" name="Content Placeholder 3"/>
          <p:cNvSpPr>
            <a:spLocks noGrp="1"/>
          </p:cNvSpPr>
          <p:nvPr>
            <p:ph sz="quarter" idx="13"/>
          </p:nvPr>
        </p:nvSpPr>
        <p:spPr>
          <a:xfrm>
            <a:off x="1096530" y="3661215"/>
            <a:ext cx="6127232" cy="32882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675708" y="2845222"/>
            <a:ext cx="5858165" cy="815993"/>
          </a:xfrm>
        </p:spPr>
        <p:txBody>
          <a:bodyPr anchor="b">
            <a:noAutofit/>
          </a:bodyPr>
          <a:lstStyle>
            <a:lvl1pPr marL="0" indent="0">
              <a:lnSpc>
                <a:spcPct val="85000"/>
              </a:lnSpc>
              <a:buNone/>
              <a:defRPr sz="3120" b="0">
                <a:solidFill>
                  <a:schemeClr val="tx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GB"/>
              <a:t>Click to edit Master text styles</a:t>
            </a:r>
          </a:p>
        </p:txBody>
      </p:sp>
      <p:sp>
        <p:nvSpPr>
          <p:cNvPr id="13" name="Content Placeholder 5"/>
          <p:cNvSpPr>
            <a:spLocks noGrp="1"/>
          </p:cNvSpPr>
          <p:nvPr>
            <p:ph sz="quarter" idx="14"/>
          </p:nvPr>
        </p:nvSpPr>
        <p:spPr>
          <a:xfrm>
            <a:off x="7406641" y="3661215"/>
            <a:ext cx="6126481" cy="32882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9500741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516750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6149281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a:xfrm>
            <a:off x="1096530" y="731520"/>
            <a:ext cx="4722826" cy="2427902"/>
          </a:xfrm>
        </p:spPr>
        <p:txBody>
          <a:bodyPr anchor="b"/>
          <a:lstStyle>
            <a:lvl1pPr algn="ctr">
              <a:defRPr sz="3840"/>
            </a:lvl1pPr>
          </a:lstStyle>
          <a:p>
            <a:r>
              <a:rPr lang="en-GB"/>
              <a:t>Click to edit Master title style</a:t>
            </a:r>
            <a:endParaRPr lang="en-US" dirty="0"/>
          </a:p>
        </p:txBody>
      </p:sp>
      <p:sp>
        <p:nvSpPr>
          <p:cNvPr id="10" name="Content Placeholder 2"/>
          <p:cNvSpPr>
            <a:spLocks noGrp="1"/>
          </p:cNvSpPr>
          <p:nvPr>
            <p:ph sz="quarter" idx="13"/>
          </p:nvPr>
        </p:nvSpPr>
        <p:spPr>
          <a:xfrm>
            <a:off x="6093675" y="731521"/>
            <a:ext cx="7440196" cy="62179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96529" y="3159422"/>
            <a:ext cx="4722827" cy="3790018"/>
          </a:xfrm>
        </p:spPr>
        <p:txBody>
          <a:bodyPr/>
          <a:lstStyle>
            <a:lvl1pPr marL="0" indent="0" algn="ctr">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66581629"/>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a:xfrm>
            <a:off x="1096529" y="731520"/>
            <a:ext cx="7121963" cy="2427905"/>
          </a:xfrm>
        </p:spPr>
        <p:txBody>
          <a:bodyPr anchor="b"/>
          <a:lstStyle>
            <a:lvl1pPr algn="ctr">
              <a:defRPr sz="3840"/>
            </a:lvl1pPr>
          </a:lstStyle>
          <a:p>
            <a:r>
              <a:rPr lang="en-GB"/>
              <a:t>Click to edit Master title style</a:t>
            </a:r>
            <a:endParaRPr lang="en-US" dirty="0"/>
          </a:p>
        </p:txBody>
      </p:sp>
      <p:sp>
        <p:nvSpPr>
          <p:cNvPr id="3" name="Picture Placeholder 2"/>
          <p:cNvSpPr>
            <a:spLocks noGrp="1" noChangeAspect="1"/>
          </p:cNvSpPr>
          <p:nvPr>
            <p:ph type="pic" idx="1"/>
          </p:nvPr>
        </p:nvSpPr>
        <p:spPr>
          <a:xfrm>
            <a:off x="8909763" y="731521"/>
            <a:ext cx="3906430" cy="621792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r>
              <a:rPr lang="en-GB" dirty="0"/>
              <a:t>Click icon to add picture</a:t>
            </a:r>
            <a:endParaRPr lang="en-US" dirty="0"/>
          </a:p>
        </p:txBody>
      </p:sp>
      <p:sp>
        <p:nvSpPr>
          <p:cNvPr id="4" name="Text Placeholder 3"/>
          <p:cNvSpPr>
            <a:spLocks noGrp="1"/>
          </p:cNvSpPr>
          <p:nvPr>
            <p:ph type="body" sz="half" idx="2"/>
          </p:nvPr>
        </p:nvSpPr>
        <p:spPr>
          <a:xfrm>
            <a:off x="1096553" y="3159423"/>
            <a:ext cx="7121939" cy="3790016"/>
          </a:xfrm>
        </p:spPr>
        <p:txBody>
          <a:bodyPr/>
          <a:lstStyle>
            <a:lvl1pPr marL="0" indent="0" algn="ctr">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4018206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a:xfrm>
            <a:off x="1096553" y="5147249"/>
            <a:ext cx="12437318" cy="973932"/>
          </a:xfrm>
        </p:spPr>
        <p:txBody>
          <a:bodyPr anchor="b"/>
          <a:lstStyle>
            <a:lvl1pPr>
              <a:defRPr sz="3840"/>
            </a:lvl1pPr>
          </a:lstStyle>
          <a:p>
            <a:r>
              <a:rPr lang="en-GB"/>
              <a:t>Click to edit Master title style</a:t>
            </a:r>
            <a:endParaRPr lang="en-US" dirty="0"/>
          </a:p>
        </p:txBody>
      </p:sp>
      <p:sp>
        <p:nvSpPr>
          <p:cNvPr id="3" name="Picture Placeholder 2"/>
          <p:cNvSpPr>
            <a:spLocks noGrp="1" noChangeAspect="1"/>
          </p:cNvSpPr>
          <p:nvPr>
            <p:ph type="pic" idx="1"/>
          </p:nvPr>
        </p:nvSpPr>
        <p:spPr>
          <a:xfrm>
            <a:off x="1421693" y="837913"/>
            <a:ext cx="11787038" cy="3856963"/>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r>
              <a:rPr lang="en-GB" dirty="0"/>
              <a:t>Click icon to add picture</a:t>
            </a:r>
            <a:endParaRPr lang="en-US" dirty="0"/>
          </a:p>
        </p:txBody>
      </p:sp>
      <p:sp>
        <p:nvSpPr>
          <p:cNvPr id="4" name="Text Placeholder 3"/>
          <p:cNvSpPr>
            <a:spLocks noGrp="1"/>
          </p:cNvSpPr>
          <p:nvPr>
            <p:ph type="body" sz="half" idx="2"/>
          </p:nvPr>
        </p:nvSpPr>
        <p:spPr>
          <a:xfrm>
            <a:off x="1096529" y="6130474"/>
            <a:ext cx="12437342" cy="818966"/>
          </a:xfrm>
        </p:spPr>
        <p:txBody>
          <a:bodyPr/>
          <a:lstStyle>
            <a:lvl1pPr marL="0" indent="0" algn="ctr">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6354823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a:xfrm>
            <a:off x="1096529" y="731519"/>
            <a:ext cx="12437342" cy="4112694"/>
          </a:xfrm>
        </p:spPr>
        <p:txBody>
          <a:bodyPr anchor="ctr"/>
          <a:lstStyle>
            <a:lvl1pPr algn="ctr">
              <a:defRPr sz="3840"/>
            </a:lvl1pPr>
          </a:lstStyle>
          <a:p>
            <a:r>
              <a:rPr lang="en-GB"/>
              <a:t>Click to edit Master title style</a:t>
            </a:r>
            <a:endParaRPr lang="en-US" dirty="0"/>
          </a:p>
        </p:txBody>
      </p:sp>
      <p:sp>
        <p:nvSpPr>
          <p:cNvPr id="4" name="Text Placeholder 3"/>
          <p:cNvSpPr>
            <a:spLocks noGrp="1"/>
          </p:cNvSpPr>
          <p:nvPr>
            <p:ph type="body" sz="half" idx="2"/>
          </p:nvPr>
        </p:nvSpPr>
        <p:spPr>
          <a:xfrm>
            <a:off x="1096530" y="5045785"/>
            <a:ext cx="12437342" cy="1903656"/>
          </a:xfrm>
        </p:spPr>
        <p:txBody>
          <a:bodyPr anchor="ctr"/>
          <a:lstStyle>
            <a:lvl1pPr marL="0" indent="0" algn="ctr">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4513672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a:xfrm>
            <a:off x="1735455" y="731520"/>
            <a:ext cx="11163302" cy="3591485"/>
          </a:xfrm>
        </p:spPr>
        <p:txBody>
          <a:bodyPr anchor="ctr"/>
          <a:lstStyle>
            <a:lvl1pPr>
              <a:defRPr sz="3840"/>
            </a:lvl1pPr>
          </a:lstStyle>
          <a:p>
            <a:r>
              <a:rPr lang="en-GB"/>
              <a:t>Click to edit Master title style</a:t>
            </a:r>
            <a:endParaRPr lang="en-US" dirty="0"/>
          </a:p>
        </p:txBody>
      </p:sp>
      <p:sp>
        <p:nvSpPr>
          <p:cNvPr id="12" name="Text Placeholder 3"/>
          <p:cNvSpPr>
            <a:spLocks noGrp="1"/>
          </p:cNvSpPr>
          <p:nvPr>
            <p:ph type="body" sz="half" idx="13"/>
          </p:nvPr>
        </p:nvSpPr>
        <p:spPr>
          <a:xfrm>
            <a:off x="2064773" y="4332038"/>
            <a:ext cx="10502759" cy="713746"/>
          </a:xfrm>
        </p:spPr>
        <p:txBody>
          <a:bodyPr anchor="t">
            <a:normAutofit/>
          </a:bodyPr>
          <a:lstStyle>
            <a:lvl1pPr marL="0" indent="0">
              <a:buNone/>
              <a:defRPr sz="168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GB"/>
              <a:t>Click to edit Master text styles</a:t>
            </a:r>
          </a:p>
        </p:txBody>
      </p:sp>
      <p:sp>
        <p:nvSpPr>
          <p:cNvPr id="4" name="Text Placeholder 3"/>
          <p:cNvSpPr>
            <a:spLocks noGrp="1"/>
          </p:cNvSpPr>
          <p:nvPr>
            <p:ph type="body" sz="half" idx="2"/>
          </p:nvPr>
        </p:nvSpPr>
        <p:spPr>
          <a:xfrm>
            <a:off x="1096529" y="5247356"/>
            <a:ext cx="12437342" cy="1705264"/>
          </a:xfrm>
        </p:spPr>
        <p:txBody>
          <a:bodyPr anchor="ctr">
            <a:normAutofit/>
          </a:bodyPr>
          <a:lstStyle>
            <a:lvl1pPr marL="0" indent="0" algn="ctr">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13" name="TextBox 12"/>
          <p:cNvSpPr txBox="1"/>
          <p:nvPr/>
        </p:nvSpPr>
        <p:spPr>
          <a:xfrm>
            <a:off x="1201786" y="904999"/>
            <a:ext cx="731520" cy="701731"/>
          </a:xfrm>
          <a:prstGeom prst="rect">
            <a:avLst/>
          </a:prstGeom>
        </p:spPr>
        <p:txBody>
          <a:bodyPr vert="horz" lIns="109728" tIns="54864" rIns="109728" bIns="54864"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9600" dirty="0">
                <a:solidFill>
                  <a:schemeClr val="tx1"/>
                </a:solidFill>
                <a:effectLst/>
              </a:rPr>
              <a:t>“</a:t>
            </a:r>
          </a:p>
        </p:txBody>
      </p:sp>
      <p:sp>
        <p:nvSpPr>
          <p:cNvPr id="14" name="TextBox 13"/>
          <p:cNvSpPr txBox="1"/>
          <p:nvPr/>
        </p:nvSpPr>
        <p:spPr>
          <a:xfrm>
            <a:off x="12669070" y="3592294"/>
            <a:ext cx="731520" cy="701731"/>
          </a:xfrm>
          <a:prstGeom prst="rect">
            <a:avLst/>
          </a:prstGeom>
        </p:spPr>
        <p:txBody>
          <a:bodyPr vert="horz" lIns="109728" tIns="54864" rIns="109728" bIns="54864"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9600" dirty="0">
                <a:solidFill>
                  <a:schemeClr val="tx1"/>
                </a:solidFill>
                <a:effectLst/>
              </a:rPr>
              <a:t>”</a:t>
            </a:r>
          </a:p>
        </p:txBody>
      </p:sp>
    </p:spTree>
    <p:extLst>
      <p:ext uri="{BB962C8B-B14F-4D97-AF65-F5344CB8AC3E}">
        <p14:creationId xmlns:p14="http://schemas.microsoft.com/office/powerpoint/2010/main" val="248575039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a:xfrm>
            <a:off x="1096530" y="2566466"/>
            <a:ext cx="12437342" cy="3014202"/>
          </a:xfrm>
        </p:spPr>
        <p:txBody>
          <a:bodyPr anchor="b"/>
          <a:lstStyle>
            <a:lvl1pPr algn="ctr">
              <a:defRPr sz="3840"/>
            </a:lvl1pPr>
          </a:lstStyle>
          <a:p>
            <a:r>
              <a:rPr lang="en-GB"/>
              <a:t>Click to edit Master title style</a:t>
            </a:r>
            <a:endParaRPr lang="en-US" dirty="0"/>
          </a:p>
        </p:txBody>
      </p:sp>
      <p:sp>
        <p:nvSpPr>
          <p:cNvPr id="4" name="Text Placeholder 3"/>
          <p:cNvSpPr>
            <a:spLocks noGrp="1"/>
          </p:cNvSpPr>
          <p:nvPr>
            <p:ph type="body" sz="half" idx="2"/>
          </p:nvPr>
        </p:nvSpPr>
        <p:spPr>
          <a:xfrm>
            <a:off x="1096530" y="5594802"/>
            <a:ext cx="12437342" cy="1368773"/>
          </a:xfrm>
        </p:spPr>
        <p:txBody>
          <a:bodyPr anchor="t"/>
          <a:lstStyle>
            <a:lvl1pPr marL="0" indent="0" algn="ctr">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4732946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15" name="Title 1"/>
          <p:cNvSpPr>
            <a:spLocks noGrp="1"/>
          </p:cNvSpPr>
          <p:nvPr>
            <p:ph type="title"/>
          </p:nvPr>
        </p:nvSpPr>
        <p:spPr>
          <a:xfrm>
            <a:off x="1096529" y="731520"/>
            <a:ext cx="12437342" cy="1926113"/>
          </a:xfrm>
        </p:spPr>
        <p:txBody>
          <a:bodyPr/>
          <a:lstStyle/>
          <a:p>
            <a:r>
              <a:rPr lang="en-GB"/>
              <a:t>Click to edit Master title style</a:t>
            </a:r>
            <a:endParaRPr lang="en-US" dirty="0"/>
          </a:p>
        </p:txBody>
      </p:sp>
      <p:sp>
        <p:nvSpPr>
          <p:cNvPr id="7" name="Text Placeholder 2"/>
          <p:cNvSpPr>
            <a:spLocks noGrp="1"/>
          </p:cNvSpPr>
          <p:nvPr>
            <p:ph type="body" idx="1"/>
          </p:nvPr>
        </p:nvSpPr>
        <p:spPr>
          <a:xfrm>
            <a:off x="1096529" y="2840512"/>
            <a:ext cx="3958771" cy="691514"/>
          </a:xfrm>
        </p:spPr>
        <p:txBody>
          <a:bodyPr anchor="b">
            <a:noAutofit/>
          </a:bodyPr>
          <a:lstStyle>
            <a:lvl1pPr marL="0" indent="0" algn="ctr">
              <a:lnSpc>
                <a:spcPct val="85000"/>
              </a:lnSpc>
              <a:buNone/>
              <a:defRPr sz="2880" b="0">
                <a:solidFill>
                  <a:schemeClr val="tx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GB"/>
              <a:t>Click to edit Master text styles</a:t>
            </a:r>
          </a:p>
        </p:txBody>
      </p:sp>
      <p:sp>
        <p:nvSpPr>
          <p:cNvPr id="8" name="Text Placeholder 3"/>
          <p:cNvSpPr>
            <a:spLocks noGrp="1"/>
          </p:cNvSpPr>
          <p:nvPr>
            <p:ph type="body" sz="half" idx="15"/>
          </p:nvPr>
        </p:nvSpPr>
        <p:spPr>
          <a:xfrm>
            <a:off x="1096529" y="3532027"/>
            <a:ext cx="3958771" cy="3417414"/>
          </a:xfrm>
        </p:spPr>
        <p:txBody>
          <a:bodyPr anchor="t">
            <a:normAutofit/>
          </a:bodyPr>
          <a:lstStyle>
            <a:lvl1pPr marL="0" indent="0" algn="ctr">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GB"/>
              <a:t>Click to edit Master text styles</a:t>
            </a:r>
          </a:p>
        </p:txBody>
      </p:sp>
      <p:sp>
        <p:nvSpPr>
          <p:cNvPr id="9" name="Text Placeholder 4"/>
          <p:cNvSpPr>
            <a:spLocks noGrp="1"/>
          </p:cNvSpPr>
          <p:nvPr>
            <p:ph type="body" sz="quarter" idx="3"/>
          </p:nvPr>
        </p:nvSpPr>
        <p:spPr>
          <a:xfrm>
            <a:off x="5342868" y="2840512"/>
            <a:ext cx="3949825" cy="691514"/>
          </a:xfrm>
        </p:spPr>
        <p:txBody>
          <a:bodyPr anchor="b">
            <a:noAutofit/>
          </a:bodyPr>
          <a:lstStyle>
            <a:lvl1pPr marL="0" indent="0" algn="ctr">
              <a:lnSpc>
                <a:spcPct val="85000"/>
              </a:lnSpc>
              <a:buNone/>
              <a:defRPr sz="2880" b="0">
                <a:solidFill>
                  <a:schemeClr val="tx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GB"/>
              <a:t>Click to edit Master text styles</a:t>
            </a:r>
          </a:p>
        </p:txBody>
      </p:sp>
      <p:sp>
        <p:nvSpPr>
          <p:cNvPr id="10" name="Text Placeholder 3"/>
          <p:cNvSpPr>
            <a:spLocks noGrp="1"/>
          </p:cNvSpPr>
          <p:nvPr>
            <p:ph type="body" sz="half" idx="16"/>
          </p:nvPr>
        </p:nvSpPr>
        <p:spPr>
          <a:xfrm>
            <a:off x="5329618" y="3532027"/>
            <a:ext cx="3964021" cy="3417414"/>
          </a:xfrm>
        </p:spPr>
        <p:txBody>
          <a:bodyPr anchor="t">
            <a:normAutofit/>
          </a:bodyPr>
          <a:lstStyle>
            <a:lvl1pPr marL="0" indent="0" algn="ctr">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GB"/>
              <a:t>Click to edit Master text styles</a:t>
            </a:r>
          </a:p>
        </p:txBody>
      </p:sp>
      <p:sp>
        <p:nvSpPr>
          <p:cNvPr id="11" name="Text Placeholder 4"/>
          <p:cNvSpPr>
            <a:spLocks noGrp="1"/>
          </p:cNvSpPr>
          <p:nvPr>
            <p:ph type="body" sz="quarter" idx="13"/>
          </p:nvPr>
        </p:nvSpPr>
        <p:spPr>
          <a:xfrm>
            <a:off x="9567957" y="2840512"/>
            <a:ext cx="3965914" cy="691514"/>
          </a:xfrm>
        </p:spPr>
        <p:txBody>
          <a:bodyPr anchor="b">
            <a:noAutofit/>
          </a:bodyPr>
          <a:lstStyle>
            <a:lvl1pPr marL="0" indent="0" algn="ctr">
              <a:lnSpc>
                <a:spcPct val="85000"/>
              </a:lnSpc>
              <a:buNone/>
              <a:defRPr sz="2880" b="0">
                <a:solidFill>
                  <a:schemeClr val="tx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GB"/>
              <a:t>Click to edit Master text styles</a:t>
            </a:r>
          </a:p>
        </p:txBody>
      </p:sp>
      <p:sp>
        <p:nvSpPr>
          <p:cNvPr id="12" name="Text Placeholder 3"/>
          <p:cNvSpPr>
            <a:spLocks noGrp="1"/>
          </p:cNvSpPr>
          <p:nvPr>
            <p:ph type="body" sz="half" idx="17"/>
          </p:nvPr>
        </p:nvSpPr>
        <p:spPr>
          <a:xfrm>
            <a:off x="9567957" y="3532027"/>
            <a:ext cx="3965914" cy="3417414"/>
          </a:xfrm>
        </p:spPr>
        <p:txBody>
          <a:bodyPr anchor="t">
            <a:normAutofit/>
          </a:bodyPr>
          <a:lstStyle>
            <a:lvl1pPr marL="0" indent="0" algn="ctr">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GB"/>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116219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30" name="Title 1"/>
          <p:cNvSpPr>
            <a:spLocks noGrp="1"/>
          </p:cNvSpPr>
          <p:nvPr>
            <p:ph type="title"/>
          </p:nvPr>
        </p:nvSpPr>
        <p:spPr>
          <a:xfrm>
            <a:off x="1096529" y="732927"/>
            <a:ext cx="12437342" cy="1924706"/>
          </a:xfrm>
        </p:spPr>
        <p:txBody>
          <a:bodyPr/>
          <a:lstStyle/>
          <a:p>
            <a:r>
              <a:rPr lang="en-GB"/>
              <a:t>Click to edit Master title style</a:t>
            </a:r>
            <a:endParaRPr lang="en-US" dirty="0"/>
          </a:p>
        </p:txBody>
      </p:sp>
      <p:sp>
        <p:nvSpPr>
          <p:cNvPr id="19" name="Text Placeholder 2"/>
          <p:cNvSpPr>
            <a:spLocks noGrp="1"/>
          </p:cNvSpPr>
          <p:nvPr>
            <p:ph type="body" idx="1"/>
          </p:nvPr>
        </p:nvSpPr>
        <p:spPr>
          <a:xfrm>
            <a:off x="1096529" y="5045784"/>
            <a:ext cx="3955691" cy="691514"/>
          </a:xfrm>
        </p:spPr>
        <p:txBody>
          <a:bodyPr anchor="b">
            <a:noAutofit/>
          </a:bodyPr>
          <a:lstStyle>
            <a:lvl1pPr marL="0" indent="0" algn="ctr">
              <a:lnSpc>
                <a:spcPct val="85000"/>
              </a:lnSpc>
              <a:buNone/>
              <a:defRPr sz="2640" b="0">
                <a:solidFill>
                  <a:schemeClr val="tx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GB"/>
              <a:t>Click to edit Master text styles</a:t>
            </a:r>
          </a:p>
        </p:txBody>
      </p:sp>
      <p:sp>
        <p:nvSpPr>
          <p:cNvPr id="20" name="Picture Placeholder 2"/>
          <p:cNvSpPr>
            <a:spLocks noGrp="1" noChangeAspect="1"/>
          </p:cNvSpPr>
          <p:nvPr>
            <p:ph type="pic" idx="15"/>
          </p:nvPr>
        </p:nvSpPr>
        <p:spPr>
          <a:xfrm>
            <a:off x="1096529" y="2840512"/>
            <a:ext cx="3955691" cy="18288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920"/>
            </a:lvl1pPr>
            <a:lvl2pPr marL="548640" indent="0">
              <a:buNone/>
              <a:defRPr sz="1920"/>
            </a:lvl2pPr>
            <a:lvl3pPr marL="1097280" indent="0">
              <a:buNone/>
              <a:defRPr sz="1920"/>
            </a:lvl3pPr>
            <a:lvl4pPr marL="1645920" indent="0">
              <a:buNone/>
              <a:defRPr sz="1920"/>
            </a:lvl4pPr>
            <a:lvl5pPr marL="2194560" indent="0">
              <a:buNone/>
              <a:defRPr sz="1920"/>
            </a:lvl5pPr>
            <a:lvl6pPr marL="2743200" indent="0">
              <a:buNone/>
              <a:defRPr sz="1920"/>
            </a:lvl6pPr>
            <a:lvl7pPr marL="3291840" indent="0">
              <a:buNone/>
              <a:defRPr sz="1920"/>
            </a:lvl7pPr>
            <a:lvl8pPr marL="3840480" indent="0">
              <a:buNone/>
              <a:defRPr sz="1920"/>
            </a:lvl8pPr>
            <a:lvl9pPr marL="4389120" indent="0">
              <a:buNone/>
              <a:defRPr sz="1920"/>
            </a:lvl9pPr>
          </a:lstStyle>
          <a:p>
            <a:r>
              <a:rPr lang="en-GB" dirty="0"/>
              <a:t>Click icon to add picture</a:t>
            </a:r>
            <a:endParaRPr lang="en-US" dirty="0"/>
          </a:p>
        </p:txBody>
      </p:sp>
      <p:sp>
        <p:nvSpPr>
          <p:cNvPr id="21" name="Text Placeholder 3"/>
          <p:cNvSpPr>
            <a:spLocks noGrp="1"/>
          </p:cNvSpPr>
          <p:nvPr>
            <p:ph type="body" sz="half" idx="18"/>
          </p:nvPr>
        </p:nvSpPr>
        <p:spPr>
          <a:xfrm>
            <a:off x="1096529" y="5737298"/>
            <a:ext cx="3955691" cy="1212142"/>
          </a:xfrm>
        </p:spPr>
        <p:txBody>
          <a:bodyPr anchor="t">
            <a:normAutofit/>
          </a:bodyPr>
          <a:lstStyle>
            <a:lvl1pPr marL="0" indent="0" algn="ctr">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GB"/>
              <a:t>Click to edit Master text styles</a:t>
            </a:r>
          </a:p>
        </p:txBody>
      </p:sp>
      <p:sp>
        <p:nvSpPr>
          <p:cNvPr id="22" name="Text Placeholder 4"/>
          <p:cNvSpPr>
            <a:spLocks noGrp="1"/>
          </p:cNvSpPr>
          <p:nvPr>
            <p:ph type="body" sz="quarter" idx="3"/>
          </p:nvPr>
        </p:nvSpPr>
        <p:spPr>
          <a:xfrm>
            <a:off x="5331311" y="5045784"/>
            <a:ext cx="3962194" cy="691514"/>
          </a:xfrm>
        </p:spPr>
        <p:txBody>
          <a:bodyPr anchor="b">
            <a:noAutofit/>
          </a:bodyPr>
          <a:lstStyle>
            <a:lvl1pPr marL="0" indent="0" algn="ctr">
              <a:lnSpc>
                <a:spcPct val="85000"/>
              </a:lnSpc>
              <a:buNone/>
              <a:defRPr sz="2640" b="0">
                <a:solidFill>
                  <a:schemeClr val="tx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GB"/>
              <a:t>Click to edit Master text styles</a:t>
            </a:r>
          </a:p>
        </p:txBody>
      </p:sp>
      <p:sp>
        <p:nvSpPr>
          <p:cNvPr id="23" name="Picture Placeholder 2"/>
          <p:cNvSpPr>
            <a:spLocks noGrp="1" noChangeAspect="1"/>
          </p:cNvSpPr>
          <p:nvPr>
            <p:ph type="pic" idx="21"/>
          </p:nvPr>
        </p:nvSpPr>
        <p:spPr>
          <a:xfrm>
            <a:off x="5329618" y="2840512"/>
            <a:ext cx="3964022" cy="18288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920"/>
            </a:lvl1pPr>
            <a:lvl2pPr marL="548640" indent="0">
              <a:buNone/>
              <a:defRPr sz="1920"/>
            </a:lvl2pPr>
            <a:lvl3pPr marL="1097280" indent="0">
              <a:buNone/>
              <a:defRPr sz="1920"/>
            </a:lvl3pPr>
            <a:lvl4pPr marL="1645920" indent="0">
              <a:buNone/>
              <a:defRPr sz="1920"/>
            </a:lvl4pPr>
            <a:lvl5pPr marL="2194560" indent="0">
              <a:buNone/>
              <a:defRPr sz="1920"/>
            </a:lvl5pPr>
            <a:lvl6pPr marL="2743200" indent="0">
              <a:buNone/>
              <a:defRPr sz="1920"/>
            </a:lvl6pPr>
            <a:lvl7pPr marL="3291840" indent="0">
              <a:buNone/>
              <a:defRPr sz="1920"/>
            </a:lvl7pPr>
            <a:lvl8pPr marL="3840480" indent="0">
              <a:buNone/>
              <a:defRPr sz="1920"/>
            </a:lvl8pPr>
            <a:lvl9pPr marL="4389120" indent="0">
              <a:buNone/>
              <a:defRPr sz="1920"/>
            </a:lvl9pPr>
          </a:lstStyle>
          <a:p>
            <a:r>
              <a:rPr lang="en-GB" dirty="0"/>
              <a:t>Click icon to add picture</a:t>
            </a:r>
            <a:endParaRPr lang="en-US" dirty="0"/>
          </a:p>
        </p:txBody>
      </p:sp>
      <p:sp>
        <p:nvSpPr>
          <p:cNvPr id="24" name="Text Placeholder 3"/>
          <p:cNvSpPr>
            <a:spLocks noGrp="1"/>
          </p:cNvSpPr>
          <p:nvPr>
            <p:ph type="body" sz="half" idx="19"/>
          </p:nvPr>
        </p:nvSpPr>
        <p:spPr>
          <a:xfrm>
            <a:off x="5329618" y="5737297"/>
            <a:ext cx="3964022" cy="1212143"/>
          </a:xfrm>
        </p:spPr>
        <p:txBody>
          <a:bodyPr anchor="t">
            <a:normAutofit/>
          </a:bodyPr>
          <a:lstStyle>
            <a:lvl1pPr marL="0" indent="0" algn="ctr">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GB"/>
              <a:t>Click to edit Master text styles</a:t>
            </a:r>
          </a:p>
        </p:txBody>
      </p:sp>
      <p:sp>
        <p:nvSpPr>
          <p:cNvPr id="25" name="Text Placeholder 4"/>
          <p:cNvSpPr>
            <a:spLocks noGrp="1"/>
          </p:cNvSpPr>
          <p:nvPr>
            <p:ph type="body" sz="quarter" idx="13"/>
          </p:nvPr>
        </p:nvSpPr>
        <p:spPr>
          <a:xfrm>
            <a:off x="9567958" y="5045784"/>
            <a:ext cx="3960817" cy="691514"/>
          </a:xfrm>
        </p:spPr>
        <p:txBody>
          <a:bodyPr anchor="b">
            <a:noAutofit/>
          </a:bodyPr>
          <a:lstStyle>
            <a:lvl1pPr marL="0" indent="0" algn="ctr">
              <a:lnSpc>
                <a:spcPct val="85000"/>
              </a:lnSpc>
              <a:buNone/>
              <a:defRPr sz="2640" b="0">
                <a:solidFill>
                  <a:schemeClr val="tx1"/>
                </a:solidFill>
              </a:defRPr>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GB"/>
              <a:t>Click to edit Master text styles</a:t>
            </a:r>
          </a:p>
        </p:txBody>
      </p:sp>
      <p:sp>
        <p:nvSpPr>
          <p:cNvPr id="26" name="Picture Placeholder 2"/>
          <p:cNvSpPr>
            <a:spLocks noGrp="1" noChangeAspect="1"/>
          </p:cNvSpPr>
          <p:nvPr>
            <p:ph type="pic" idx="22"/>
          </p:nvPr>
        </p:nvSpPr>
        <p:spPr>
          <a:xfrm>
            <a:off x="9567957" y="2840512"/>
            <a:ext cx="3965914" cy="18288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920"/>
            </a:lvl1pPr>
            <a:lvl2pPr marL="548640" indent="0">
              <a:buNone/>
              <a:defRPr sz="1920"/>
            </a:lvl2pPr>
            <a:lvl3pPr marL="1097280" indent="0">
              <a:buNone/>
              <a:defRPr sz="1920"/>
            </a:lvl3pPr>
            <a:lvl4pPr marL="1645920" indent="0">
              <a:buNone/>
              <a:defRPr sz="1920"/>
            </a:lvl4pPr>
            <a:lvl5pPr marL="2194560" indent="0">
              <a:buNone/>
              <a:defRPr sz="1920"/>
            </a:lvl5pPr>
            <a:lvl6pPr marL="2743200" indent="0">
              <a:buNone/>
              <a:defRPr sz="1920"/>
            </a:lvl6pPr>
            <a:lvl7pPr marL="3291840" indent="0">
              <a:buNone/>
              <a:defRPr sz="1920"/>
            </a:lvl7pPr>
            <a:lvl8pPr marL="3840480" indent="0">
              <a:buNone/>
              <a:defRPr sz="1920"/>
            </a:lvl8pPr>
            <a:lvl9pPr marL="4389120" indent="0">
              <a:buNone/>
              <a:defRPr sz="1920"/>
            </a:lvl9pPr>
          </a:lstStyle>
          <a:p>
            <a:r>
              <a:rPr lang="en-GB" dirty="0"/>
              <a:t>Click icon to add picture</a:t>
            </a:r>
            <a:endParaRPr lang="en-US" dirty="0"/>
          </a:p>
        </p:txBody>
      </p:sp>
      <p:sp>
        <p:nvSpPr>
          <p:cNvPr id="27" name="Text Placeholder 3"/>
          <p:cNvSpPr>
            <a:spLocks noGrp="1"/>
          </p:cNvSpPr>
          <p:nvPr>
            <p:ph type="body" sz="half" idx="20"/>
          </p:nvPr>
        </p:nvSpPr>
        <p:spPr>
          <a:xfrm>
            <a:off x="9567808" y="5737294"/>
            <a:ext cx="3966064" cy="1212145"/>
          </a:xfrm>
        </p:spPr>
        <p:txBody>
          <a:bodyPr anchor="t">
            <a:normAutofit/>
          </a:bodyPr>
          <a:lstStyle>
            <a:lvl1pPr marL="0" indent="0" algn="ctr">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GB"/>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837079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1096530" y="2840512"/>
            <a:ext cx="12437342" cy="410892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3951942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4630400" cy="8229600"/>
          </a:xfrm>
          <a:prstGeom prst="rect">
            <a:avLst/>
          </a:prstGeom>
        </p:spPr>
      </p:pic>
      <p:sp>
        <p:nvSpPr>
          <p:cNvPr id="2" name="Vertical Title 1"/>
          <p:cNvSpPr>
            <a:spLocks noGrp="1"/>
          </p:cNvSpPr>
          <p:nvPr>
            <p:ph type="title" orient="vert"/>
          </p:nvPr>
        </p:nvSpPr>
        <p:spPr>
          <a:xfrm>
            <a:off x="10469880" y="731522"/>
            <a:ext cx="3063991" cy="621791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1096530" y="731522"/>
            <a:ext cx="9190469" cy="621791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67815187"/>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11228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08788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41048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lide 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39902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Slide 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8479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Slide 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36882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Slide 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70226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Slide 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70754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Slide 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7483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81690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Slide 1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08398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Slide 1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62152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Slide 1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5640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Slide 1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02564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33">
            <a:alphaModFix amt="70000"/>
            <a:extLst>
              <a:ext uri="{28A0092B-C50C-407E-A947-70E740481C1C}">
                <a14:useLocalDpi xmlns:a14="http://schemas.microsoft.com/office/drawing/2010/main" val="0"/>
              </a:ext>
            </a:extLst>
          </a:blip>
          <a:srcRect/>
          <a:stretch>
            <a:fillRect/>
          </a:stretch>
        </p:blipFill>
        <p:spPr bwMode="auto">
          <a:xfrm>
            <a:off x="0" y="1"/>
            <a:ext cx="14630404" cy="82296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1096531" y="742221"/>
            <a:ext cx="12437341" cy="191541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96530" y="2840512"/>
            <a:ext cx="12437342" cy="41089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214484" y="7059931"/>
            <a:ext cx="3291840" cy="438150"/>
          </a:xfrm>
          <a:prstGeom prst="rect">
            <a:avLst/>
          </a:prstGeom>
        </p:spPr>
        <p:txBody>
          <a:bodyPr vert="horz" lIns="91440" tIns="45720" rIns="91440" bIns="45720" rtlCol="0" anchor="ctr"/>
          <a:lstStyle>
            <a:lvl1pPr algn="r">
              <a:defRPr sz="1200">
                <a:solidFill>
                  <a:schemeClr val="tx1"/>
                </a:solidFill>
              </a:defRPr>
            </a:lvl1pPr>
          </a:lstStyle>
          <a:p>
            <a:fld id="{B61BEF0D-F0BB-DE4B-95CE-6DB70DBA9567}" type="datetimeFigureOut">
              <a:rPr lang="en-US" smtClean="0"/>
              <a:pPr/>
              <a:t>2/8/2026</a:t>
            </a:fld>
            <a:endParaRPr lang="en-US" dirty="0"/>
          </a:p>
        </p:txBody>
      </p:sp>
      <p:sp>
        <p:nvSpPr>
          <p:cNvPr id="5" name="Footer Placeholder 4"/>
          <p:cNvSpPr>
            <a:spLocks noGrp="1"/>
          </p:cNvSpPr>
          <p:nvPr>
            <p:ph type="ftr" sz="quarter" idx="3"/>
          </p:nvPr>
        </p:nvSpPr>
        <p:spPr>
          <a:xfrm>
            <a:off x="1096530" y="7059931"/>
            <a:ext cx="8007464" cy="438150"/>
          </a:xfrm>
          <a:prstGeom prst="rect">
            <a:avLst/>
          </a:prstGeom>
        </p:spPr>
        <p:txBody>
          <a:bodyPr vert="horz" lIns="91440" tIns="45720" rIns="91440" bIns="45720" rtlCol="0" anchor="ctr"/>
          <a:lstStyle>
            <a:lvl1pPr algn="l">
              <a:defRPr sz="1200">
                <a:solidFill>
                  <a:schemeClr val="tx1"/>
                </a:solidFill>
              </a:defRPr>
            </a:lvl1pPr>
          </a:lstStyle>
          <a:p>
            <a:endParaRPr lang="en-US" dirty="0"/>
          </a:p>
        </p:txBody>
      </p:sp>
      <p:sp>
        <p:nvSpPr>
          <p:cNvPr id="6" name="Slide Number Placeholder 5"/>
          <p:cNvSpPr>
            <a:spLocks noGrp="1"/>
          </p:cNvSpPr>
          <p:nvPr>
            <p:ph type="sldNum" sz="quarter" idx="4"/>
          </p:nvPr>
        </p:nvSpPr>
        <p:spPr>
          <a:xfrm>
            <a:off x="12616814" y="7059931"/>
            <a:ext cx="917058" cy="438150"/>
          </a:xfrm>
          <a:prstGeom prst="rect">
            <a:avLst/>
          </a:prstGeom>
        </p:spPr>
        <p:txBody>
          <a:bodyPr vert="horz" lIns="91440" tIns="45720" rIns="91440" bIns="45720" rtlCol="0" anchor="ctr"/>
          <a:lstStyle>
            <a:lvl1pPr algn="r">
              <a:defRPr sz="1200">
                <a:solidFill>
                  <a:schemeClr val="tx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75999159"/>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 id="2147483858" r:id="rId13"/>
    <p:sldLayoutId id="2147483859" r:id="rId14"/>
    <p:sldLayoutId id="2147483860" r:id="rId15"/>
    <p:sldLayoutId id="2147483861" r:id="rId16"/>
    <p:sldLayoutId id="2147483862" r:id="rId17"/>
    <p:sldLayoutId id="2147483863" r:id="rId18"/>
    <p:sldLayoutId id="2147483864" r:id="rId19"/>
    <p:sldLayoutId id="2147483865" r:id="rId20"/>
    <p:sldLayoutId id="2147483866" r:id="rId21"/>
    <p:sldLayoutId id="2147483867" r:id="rId22"/>
    <p:sldLayoutId id="2147483868" r:id="rId23"/>
    <p:sldLayoutId id="2147483869" r:id="rId24"/>
    <p:sldLayoutId id="2147483870" r:id="rId25"/>
    <p:sldLayoutId id="2147483871" r:id="rId26"/>
    <p:sldLayoutId id="2147483872" r:id="rId27"/>
    <p:sldLayoutId id="2147483873" r:id="rId28"/>
    <p:sldLayoutId id="2147483874" r:id="rId29"/>
    <p:sldLayoutId id="2147483875" r:id="rId30"/>
    <p:sldLayoutId id="2147483877" r:id="rId31"/>
  </p:sldLayoutIdLst>
  <p:hf sldNum="0" hdr="0" ftr="0" dt="0"/>
  <p:txStyles>
    <p:titleStyle>
      <a:lvl1pPr algn="ctr" defTabSz="1097280" rtl="0" eaLnBrk="1" latinLnBrk="0" hangingPunct="1">
        <a:lnSpc>
          <a:spcPct val="90000"/>
        </a:lnSpc>
        <a:spcBef>
          <a:spcPct val="0"/>
        </a:spcBef>
        <a:buNone/>
        <a:defRPr sz="4320" kern="1200" cap="all" baseline="0">
          <a:solidFill>
            <a:schemeClr val="tx1"/>
          </a:solidFill>
          <a:effectLst/>
          <a:latin typeface="+mj-lt"/>
          <a:ea typeface="+mj-ea"/>
          <a:cs typeface="+mj-cs"/>
        </a:defRPr>
      </a:lvl1pPr>
    </p:titleStyle>
    <p:bodyStyle>
      <a:lvl1pPr marL="274320" indent="-274320" algn="l" defTabSz="1097280" rtl="0" eaLnBrk="1" latinLnBrk="0" hangingPunct="1">
        <a:lnSpc>
          <a:spcPct val="120000"/>
        </a:lnSpc>
        <a:spcBef>
          <a:spcPts val="1200"/>
        </a:spcBef>
        <a:buClr>
          <a:schemeClr val="tx1"/>
        </a:buClr>
        <a:buFont typeface="Arial" panose="020B0604020202020204" pitchFamily="34" charset="0"/>
        <a:buChar char="•"/>
        <a:defRPr sz="2400" kern="1200" cap="all" baseline="0">
          <a:solidFill>
            <a:schemeClr val="tx1"/>
          </a:solidFill>
          <a:effectLst/>
          <a:latin typeface="+mn-lt"/>
          <a:ea typeface="+mn-ea"/>
          <a:cs typeface="+mn-cs"/>
        </a:defRPr>
      </a:lvl1pPr>
      <a:lvl2pPr marL="822960" indent="-274320" algn="l" defTabSz="1097280" rtl="0" eaLnBrk="1" latinLnBrk="0" hangingPunct="1">
        <a:lnSpc>
          <a:spcPct val="120000"/>
        </a:lnSpc>
        <a:spcBef>
          <a:spcPts val="600"/>
        </a:spcBef>
        <a:buClr>
          <a:schemeClr val="tx1"/>
        </a:buClr>
        <a:buFont typeface="Arial" panose="020B0604020202020204" pitchFamily="34" charset="0"/>
        <a:buChar char="•"/>
        <a:defRPr sz="2160" kern="1200" cap="all" baseline="0">
          <a:solidFill>
            <a:schemeClr val="tx1"/>
          </a:solidFill>
          <a:effectLst/>
          <a:latin typeface="+mn-lt"/>
          <a:ea typeface="+mn-ea"/>
          <a:cs typeface="+mn-cs"/>
        </a:defRPr>
      </a:lvl2pPr>
      <a:lvl3pPr marL="1371600" indent="-274320" algn="l" defTabSz="1097280" rtl="0" eaLnBrk="1" latinLnBrk="0" hangingPunct="1">
        <a:lnSpc>
          <a:spcPct val="120000"/>
        </a:lnSpc>
        <a:spcBef>
          <a:spcPts val="600"/>
        </a:spcBef>
        <a:buClr>
          <a:schemeClr val="tx1"/>
        </a:buClr>
        <a:buFont typeface="Arial" panose="020B0604020202020204" pitchFamily="34" charset="0"/>
        <a:buChar char="•"/>
        <a:defRPr sz="1920" kern="1200" cap="all" baseline="0">
          <a:solidFill>
            <a:schemeClr val="tx1"/>
          </a:solidFill>
          <a:effectLst/>
          <a:latin typeface="+mn-lt"/>
          <a:ea typeface="+mn-ea"/>
          <a:cs typeface="+mn-cs"/>
        </a:defRPr>
      </a:lvl3pPr>
      <a:lvl4pPr marL="1920240" indent="-274320" algn="l" defTabSz="1097280" rtl="0" eaLnBrk="1" latinLnBrk="0" hangingPunct="1">
        <a:lnSpc>
          <a:spcPct val="120000"/>
        </a:lnSpc>
        <a:spcBef>
          <a:spcPts val="600"/>
        </a:spcBef>
        <a:buClr>
          <a:schemeClr val="tx1"/>
        </a:buClr>
        <a:buFont typeface="Arial" panose="020B0604020202020204" pitchFamily="34" charset="0"/>
        <a:buChar char="•"/>
        <a:defRPr sz="1680" kern="1200" cap="all" baseline="0">
          <a:solidFill>
            <a:schemeClr val="tx1"/>
          </a:solidFill>
          <a:effectLst/>
          <a:latin typeface="+mn-lt"/>
          <a:ea typeface="+mn-ea"/>
          <a:cs typeface="+mn-cs"/>
        </a:defRPr>
      </a:lvl4pPr>
      <a:lvl5pPr marL="2468880" indent="-274320" algn="l" defTabSz="1097280" rtl="0" eaLnBrk="1" latinLnBrk="0" hangingPunct="1">
        <a:lnSpc>
          <a:spcPct val="120000"/>
        </a:lnSpc>
        <a:spcBef>
          <a:spcPts val="600"/>
        </a:spcBef>
        <a:buClr>
          <a:schemeClr val="tx1"/>
        </a:buClr>
        <a:buFont typeface="Arial" panose="020B0604020202020204" pitchFamily="34" charset="0"/>
        <a:buChar char="•"/>
        <a:defRPr sz="1680" kern="1200" cap="all" baseline="0">
          <a:solidFill>
            <a:schemeClr val="tx1"/>
          </a:solidFill>
          <a:effectLst/>
          <a:latin typeface="+mn-lt"/>
          <a:ea typeface="+mn-ea"/>
          <a:cs typeface="+mn-cs"/>
        </a:defRPr>
      </a:lvl5pPr>
      <a:lvl6pPr marL="3017520" indent="-274320" algn="l" defTabSz="1097280" rtl="0" eaLnBrk="1" latinLnBrk="0" hangingPunct="1">
        <a:lnSpc>
          <a:spcPct val="120000"/>
        </a:lnSpc>
        <a:spcBef>
          <a:spcPts val="600"/>
        </a:spcBef>
        <a:buClr>
          <a:schemeClr val="tx1"/>
        </a:buClr>
        <a:buFont typeface="Arial" panose="020B0604020202020204" pitchFamily="34" charset="0"/>
        <a:buChar char="•"/>
        <a:defRPr sz="1680" kern="1200" cap="all" baseline="0">
          <a:solidFill>
            <a:schemeClr val="tx1"/>
          </a:solidFill>
          <a:effectLst/>
          <a:latin typeface="+mn-lt"/>
          <a:ea typeface="+mn-ea"/>
          <a:cs typeface="+mn-cs"/>
        </a:defRPr>
      </a:lvl6pPr>
      <a:lvl7pPr marL="3566160" indent="-274320" algn="l" defTabSz="1097280" rtl="0" eaLnBrk="1" latinLnBrk="0" hangingPunct="1">
        <a:lnSpc>
          <a:spcPct val="120000"/>
        </a:lnSpc>
        <a:spcBef>
          <a:spcPts val="600"/>
        </a:spcBef>
        <a:buClr>
          <a:schemeClr val="tx1"/>
        </a:buClr>
        <a:buFont typeface="Arial" panose="020B0604020202020204" pitchFamily="34" charset="0"/>
        <a:buChar char="•"/>
        <a:defRPr sz="1680" kern="1200" cap="all" baseline="0">
          <a:solidFill>
            <a:schemeClr val="tx1"/>
          </a:solidFill>
          <a:effectLst/>
          <a:latin typeface="+mn-lt"/>
          <a:ea typeface="+mn-ea"/>
          <a:cs typeface="+mn-cs"/>
        </a:defRPr>
      </a:lvl7pPr>
      <a:lvl8pPr marL="4114800" indent="-274320" algn="l" defTabSz="1097280" rtl="0" eaLnBrk="1" latinLnBrk="0" hangingPunct="1">
        <a:lnSpc>
          <a:spcPct val="120000"/>
        </a:lnSpc>
        <a:spcBef>
          <a:spcPts val="600"/>
        </a:spcBef>
        <a:buClr>
          <a:schemeClr val="tx1"/>
        </a:buClr>
        <a:buFont typeface="Arial" panose="020B0604020202020204" pitchFamily="34" charset="0"/>
        <a:buChar char="•"/>
        <a:defRPr sz="1680" kern="1200" cap="all" baseline="0">
          <a:solidFill>
            <a:schemeClr val="tx1"/>
          </a:solidFill>
          <a:effectLst/>
          <a:latin typeface="+mn-lt"/>
          <a:ea typeface="+mn-ea"/>
          <a:cs typeface="+mn-cs"/>
        </a:defRPr>
      </a:lvl8pPr>
      <a:lvl9pPr marL="4663440" indent="-274320" algn="l" defTabSz="1097280" rtl="0" eaLnBrk="1" latinLnBrk="0" hangingPunct="1">
        <a:lnSpc>
          <a:spcPct val="120000"/>
        </a:lnSpc>
        <a:spcBef>
          <a:spcPts val="600"/>
        </a:spcBef>
        <a:buClr>
          <a:schemeClr val="tx1"/>
        </a:buClr>
        <a:buFont typeface="Arial" panose="020B0604020202020204" pitchFamily="34" charset="0"/>
        <a:buChar char="•"/>
        <a:defRPr sz="1680" kern="1200" cap="all" baseline="0">
          <a:solidFill>
            <a:schemeClr val="tx1"/>
          </a:solidFill>
          <a:effectLst/>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3.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svg"/><Relationship Id="rId12"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4.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s>
</file>

<file path=ppt/slides/_rels/slide10.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25.xml"/><Relationship Id="rId6" Type="http://schemas.openxmlformats.org/officeDocument/2006/relationships/image" Target="../media/image23.svg"/><Relationship Id="rId11" Type="http://schemas.openxmlformats.org/officeDocument/2006/relationships/image" Target="../media/image5.pn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6.xml"/><Relationship Id="rId6" Type="http://schemas.openxmlformats.org/officeDocument/2006/relationships/hyperlink" Target="https://mathsframe.co.uk/en/resources/resource/477/Multiplication-Tables-Check" TargetMode="External"/><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2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8" Type="http://schemas.openxmlformats.org/officeDocument/2006/relationships/hyperlink" Target="https://en.wikipedia.org/wiki/Musikalisches_W%C3%BCrfelspiel" TargetMode="External"/><Relationship Id="rId3" Type="http://schemas.openxmlformats.org/officeDocument/2006/relationships/image" Target="../media/image36.png"/><Relationship Id="rId7" Type="http://schemas.openxmlformats.org/officeDocument/2006/relationships/image" Target="../media/image39.png"/><Relationship Id="rId2" Type="http://schemas.openxmlformats.org/officeDocument/2006/relationships/notesSlide" Target="../notesSlides/notesSlide13.xml"/><Relationship Id="rId1" Type="http://schemas.openxmlformats.org/officeDocument/2006/relationships/slideLayout" Target="../slideLayouts/slideLayout28.xml"/><Relationship Id="rId6" Type="http://schemas.openxmlformats.org/officeDocument/2006/relationships/image" Target="../media/image5.png"/><Relationship Id="rId5" Type="http://schemas.openxmlformats.org/officeDocument/2006/relationships/image" Target="../media/image38.png"/><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3" Type="http://schemas.openxmlformats.org/officeDocument/2006/relationships/hyperlink" Target="http://www.mathletics.co.uk/" TargetMode="External"/><Relationship Id="rId2" Type="http://schemas.openxmlformats.org/officeDocument/2006/relationships/notesSlide" Target="../notesSlides/notesSlide15.xml"/><Relationship Id="rId1" Type="http://schemas.openxmlformats.org/officeDocument/2006/relationships/slideLayout" Target="../slideLayouts/slideLayout28.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ljS0x6QwiJE" TargetMode="External"/><Relationship Id="rId7"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8.xml"/><Relationship Id="rId6" Type="http://schemas.openxmlformats.org/officeDocument/2006/relationships/image" Target="../media/image41.png"/><Relationship Id="rId5" Type="http://schemas.openxmlformats.org/officeDocument/2006/relationships/hyperlink" Target="https://www.youtube.com/watch?v=9XzfQUXqiYY&amp;list=RD9XzfQUXqiYY&amp;start_radio=1" TargetMode="External"/><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3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Text 0"/>
          <p:cNvSpPr/>
          <p:nvPr/>
        </p:nvSpPr>
        <p:spPr>
          <a:xfrm>
            <a:off x="5798928" y="1419970"/>
            <a:ext cx="7556421" cy="1240155"/>
          </a:xfrm>
          <a:prstGeom prst="rect">
            <a:avLst/>
          </a:prstGeom>
          <a:noFill/>
          <a:ln/>
        </p:spPr>
        <p:txBody>
          <a:bodyPr wrap="square" lIns="0" tIns="0" rIns="0" bIns="0" rtlCol="0" anchor="t"/>
          <a:lstStyle/>
          <a:p>
            <a:pPr marL="0" indent="0" algn="ctr">
              <a:lnSpc>
                <a:spcPts val="485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Year 4 Multiplication Tables Check (MTC)</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 1"/>
          <p:cNvSpPr/>
          <p:nvPr/>
        </p:nvSpPr>
        <p:spPr>
          <a:xfrm>
            <a:off x="5630485" y="2967997"/>
            <a:ext cx="6827996" cy="496133"/>
          </a:xfrm>
          <a:prstGeom prst="rect">
            <a:avLst/>
          </a:prstGeom>
          <a:noFill/>
          <a:ln/>
        </p:spPr>
        <p:txBody>
          <a:bodyPr wrap="none" lIns="0" tIns="0" rIns="0" bIns="0" rtlCol="0" anchor="t"/>
          <a:lstStyle/>
          <a:p>
            <a:pPr marL="0" indent="0" algn="l">
              <a:lnSpc>
                <a:spcPts val="390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Parent Workshop – 10 February 2026</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
        <p:nvSpPr>
          <p:cNvPr id="5" name="Text 2"/>
          <p:cNvSpPr/>
          <p:nvPr/>
        </p:nvSpPr>
        <p:spPr>
          <a:xfrm>
            <a:off x="3633243" y="298425"/>
            <a:ext cx="7556421" cy="317540"/>
          </a:xfrm>
          <a:prstGeom prst="rect">
            <a:avLst/>
          </a:prstGeom>
          <a:noFill/>
          <a:ln/>
        </p:spPr>
        <p:txBody>
          <a:bodyPr wrap="none" lIns="0" tIns="0" rIns="0" bIns="0" rtlCol="0" anchor="t"/>
          <a:lstStyle/>
          <a:p>
            <a:pPr marL="0" indent="0" algn="l">
              <a:lnSpc>
                <a:spcPts val="2500"/>
              </a:lnSpc>
              <a:buNone/>
            </a:pPr>
            <a:r>
              <a:rPr lang="en-US" sz="4400" b="1" dirty="0">
                <a:solidFill>
                  <a:srgbClr val="2A2742"/>
                </a:solidFill>
                <a:latin typeface="Calibri" panose="020F0502020204030204" pitchFamily="34" charset="0"/>
                <a:ea typeface="Calibri" panose="020F0502020204030204" pitchFamily="34" charset="0"/>
                <a:cs typeface="Calibri" panose="020F0502020204030204" pitchFamily="34" charset="0"/>
              </a:rPr>
              <a:t>Our Lady of the Wayside</a:t>
            </a:r>
          </a:p>
          <a:p>
            <a:pPr marL="0" indent="0" algn="l">
              <a:lnSpc>
                <a:spcPts val="2500"/>
              </a:lnSpc>
              <a:buNone/>
            </a:pPr>
            <a:endParaRPr lang="en-US" sz="4000" b="1" dirty="0">
              <a:solidFill>
                <a:srgbClr val="2A2742"/>
              </a:solidFill>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CF90F47C-EDBD-79BE-EB24-84001368F521}"/>
              </a:ext>
            </a:extLst>
          </p:cNvPr>
          <p:cNvSpPr txBox="1"/>
          <p:nvPr/>
        </p:nvSpPr>
        <p:spPr>
          <a:xfrm>
            <a:off x="6322152" y="7319641"/>
            <a:ext cx="7537784" cy="738664"/>
          </a:xfrm>
          <a:prstGeom prst="rect">
            <a:avLst/>
          </a:prstGeom>
          <a:noFill/>
        </p:spPr>
        <p:txBody>
          <a:bodyPr wrap="square">
            <a:spAutoFit/>
          </a:bodyPr>
          <a:lstStyle/>
          <a:p>
            <a:pPr algn="l"/>
            <a:endParaRPr lang="en-GB" sz="1200" b="0" i="0" u="none" strike="noStrike" baseline="0" dirty="0">
              <a:solidFill>
                <a:srgbClr val="000000"/>
              </a:solidFill>
              <a:latin typeface="Trebuchet MS" panose="020B0603020202020204" pitchFamily="34" charset="0"/>
            </a:endParaRPr>
          </a:p>
          <a:p>
            <a:endParaRPr lang="en-GB" sz="1200" b="0" i="0" u="none" strike="noStrike" baseline="0" dirty="0">
              <a:latin typeface="Trebuchet MS" panose="020B0603020202020204" pitchFamily="34" charset="0"/>
            </a:endParaRPr>
          </a:p>
          <a:p>
            <a:r>
              <a:rPr lang="en-GB" sz="1800" b="0" i="0" u="none" strike="noStrike" baseline="0" dirty="0">
                <a:latin typeface="Trebuchet MS" panose="020B0603020202020204" pitchFamily="34" charset="0"/>
              </a:rPr>
              <a:t>https://www.timestables.co.uk/multiplication-tables-check/</a:t>
            </a:r>
          </a:p>
        </p:txBody>
      </p:sp>
      <p:pic>
        <p:nvPicPr>
          <p:cNvPr id="9" name="Picture 8" descr="A colorful square with black numbers&#10;&#10;AI-generated content may be incorrect.">
            <a:extLst>
              <a:ext uri="{FF2B5EF4-FFF2-40B4-BE49-F238E27FC236}">
                <a16:creationId xmlns:a16="http://schemas.microsoft.com/office/drawing/2014/main" id="{5D11932F-A275-A372-8219-CC800A6B6ED2}"/>
              </a:ext>
            </a:extLst>
          </p:cNvPr>
          <p:cNvPicPr>
            <a:picLocks noChangeAspect="1"/>
          </p:cNvPicPr>
          <p:nvPr/>
        </p:nvPicPr>
        <p:blipFill>
          <a:blip r:embed="rId3"/>
          <a:stretch>
            <a:fillRect/>
          </a:stretch>
        </p:blipFill>
        <p:spPr>
          <a:xfrm>
            <a:off x="0" y="1069012"/>
            <a:ext cx="5384691" cy="6851822"/>
          </a:xfrm>
          <a:prstGeom prst="rect">
            <a:avLst/>
          </a:prstGeom>
        </p:spPr>
      </p:pic>
      <p:pic>
        <p:nvPicPr>
          <p:cNvPr id="11" name="Picture 10" descr="A blue and yellow logo&#10;&#10;AI-generated content may be incorrect.">
            <a:extLst>
              <a:ext uri="{FF2B5EF4-FFF2-40B4-BE49-F238E27FC236}">
                <a16:creationId xmlns:a16="http://schemas.microsoft.com/office/drawing/2014/main" id="{373F5996-06BE-90FC-5A4B-DA977791896C}"/>
              </a:ext>
            </a:extLst>
          </p:cNvPr>
          <p:cNvPicPr>
            <a:picLocks noChangeAspect="1"/>
          </p:cNvPicPr>
          <p:nvPr/>
        </p:nvPicPr>
        <p:blipFill>
          <a:blip r:embed="rId4"/>
          <a:stretch>
            <a:fillRect/>
          </a:stretch>
        </p:blipFill>
        <p:spPr>
          <a:xfrm>
            <a:off x="13049282" y="171295"/>
            <a:ext cx="1117460" cy="1434921"/>
          </a:xfrm>
          <a:prstGeom prst="rect">
            <a:avLst/>
          </a:prstGeom>
        </p:spPr>
      </p:pic>
      <p:pic>
        <p:nvPicPr>
          <p:cNvPr id="13" name="Picture 12" descr="A screenshot of a math game&#10;&#10;AI-generated content may be incorrect.">
            <a:extLst>
              <a:ext uri="{FF2B5EF4-FFF2-40B4-BE49-F238E27FC236}">
                <a16:creationId xmlns:a16="http://schemas.microsoft.com/office/drawing/2014/main" id="{F6C47439-4DF9-B50A-9409-F3B3A126DD51}"/>
              </a:ext>
            </a:extLst>
          </p:cNvPr>
          <p:cNvPicPr>
            <a:picLocks noChangeAspect="1"/>
          </p:cNvPicPr>
          <p:nvPr/>
        </p:nvPicPr>
        <p:blipFill>
          <a:blip r:embed="rId5"/>
          <a:stretch>
            <a:fillRect/>
          </a:stretch>
        </p:blipFill>
        <p:spPr>
          <a:xfrm>
            <a:off x="8229600" y="3908800"/>
            <a:ext cx="4364736" cy="34949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4473345" y="133532"/>
            <a:ext cx="4961811" cy="620078"/>
          </a:xfrm>
          <a:prstGeom prst="rect">
            <a:avLst/>
          </a:prstGeom>
          <a:noFill/>
          <a:ln/>
        </p:spPr>
        <p:txBody>
          <a:bodyPr wrap="none" lIns="0" tIns="0" rIns="0" bIns="0" rtlCol="0" anchor="t"/>
          <a:lstStyle/>
          <a:p>
            <a:pPr marL="0" indent="0" algn="ctr">
              <a:lnSpc>
                <a:spcPct val="150000"/>
              </a:lnSpc>
              <a:buNone/>
            </a:pPr>
            <a:r>
              <a:rPr lang="en-US" sz="4400" b="1" dirty="0">
                <a:solidFill>
                  <a:srgbClr val="231971"/>
                </a:solidFill>
                <a:latin typeface="Outfit Extra Bold" pitchFamily="34" charset="0"/>
                <a:ea typeface="Outfit Extra Bold" pitchFamily="34" charset="-122"/>
                <a:cs typeface="Outfit Extra Bold" pitchFamily="34" charset="-120"/>
              </a:rPr>
              <a:t>Aims</a:t>
            </a:r>
            <a:endParaRPr lang="en-US" sz="4400" dirty="0"/>
          </a:p>
        </p:txBody>
      </p:sp>
      <p:sp>
        <p:nvSpPr>
          <p:cNvPr id="3" name="Text 1"/>
          <p:cNvSpPr/>
          <p:nvPr/>
        </p:nvSpPr>
        <p:spPr>
          <a:xfrm>
            <a:off x="432839" y="1135606"/>
            <a:ext cx="13042821" cy="1905354"/>
          </a:xfrm>
          <a:prstGeom prst="rect">
            <a:avLst/>
          </a:prstGeom>
          <a:noFill/>
          <a:ln/>
        </p:spPr>
        <p:txBody>
          <a:bodyPr wrap="square" lIns="0" tIns="0" rIns="0" bIns="0" rtlCol="0" anchor="t"/>
          <a:lstStyle/>
          <a:p>
            <a:pPr marL="342900" indent="-342900" algn="l">
              <a:lnSpc>
                <a:spcPct val="150000"/>
              </a:lnSpc>
              <a:buSzPct val="10000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Why times tables fluency matters</a:t>
            </a:r>
            <a:endParaRPr lang="en-US" sz="3600" dirty="0">
              <a:latin typeface="Calibri" panose="020F0502020204030204" pitchFamily="34" charset="0"/>
              <a:ea typeface="Calibri" panose="020F0502020204030204" pitchFamily="34" charset="0"/>
              <a:cs typeface="Calibri" panose="020F0502020204030204" pitchFamily="34" charset="0"/>
            </a:endParaRPr>
          </a:p>
          <a:p>
            <a:pPr marL="342900" indent="-342900" algn="l">
              <a:lnSpc>
                <a:spcPct val="150000"/>
              </a:lnSpc>
              <a:buSzPct val="10000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What the MTC is (and what it isn't)</a:t>
            </a:r>
            <a:endParaRPr lang="en-US" sz="3600" dirty="0">
              <a:latin typeface="Calibri" panose="020F0502020204030204" pitchFamily="34" charset="0"/>
              <a:ea typeface="Calibri" panose="020F0502020204030204" pitchFamily="34" charset="0"/>
              <a:cs typeface="Calibri" panose="020F0502020204030204" pitchFamily="34" charset="0"/>
            </a:endParaRPr>
          </a:p>
          <a:p>
            <a:pPr marL="342900" indent="-342900" algn="l">
              <a:lnSpc>
                <a:spcPct val="150000"/>
              </a:lnSpc>
              <a:buSzPct val="10000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What your child will experience</a:t>
            </a:r>
          </a:p>
          <a:p>
            <a:pPr algn="l">
              <a:lnSpc>
                <a:spcPct val="150000"/>
              </a:lnSpc>
              <a:buSzPct val="100000"/>
            </a:pPr>
            <a:endParaRPr lang="en-US" sz="3600" dirty="0">
              <a:latin typeface="Calibri" panose="020F0502020204030204" pitchFamily="34" charset="0"/>
              <a:ea typeface="Calibri" panose="020F0502020204030204" pitchFamily="34" charset="0"/>
              <a:cs typeface="Calibri" panose="020F0502020204030204" pitchFamily="34" charset="0"/>
            </a:endParaRPr>
          </a:p>
          <a:p>
            <a:pPr marL="342900" indent="-342900" algn="l">
              <a:lnSpc>
                <a:spcPct val="150000"/>
              </a:lnSpc>
              <a:buSzPct val="10000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How school prepares children</a:t>
            </a:r>
            <a:endParaRPr lang="en-US" sz="3600" dirty="0">
              <a:latin typeface="Calibri" panose="020F0502020204030204" pitchFamily="34" charset="0"/>
              <a:ea typeface="Calibri" panose="020F0502020204030204" pitchFamily="34" charset="0"/>
              <a:cs typeface="Calibri" panose="020F0502020204030204" pitchFamily="34" charset="0"/>
            </a:endParaRPr>
          </a:p>
          <a:p>
            <a:pPr marL="342900" indent="-342900" algn="l">
              <a:lnSpc>
                <a:spcPct val="150000"/>
              </a:lnSpc>
              <a:buSzPct val="10000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How you can help at home (simple routines)</a:t>
            </a:r>
            <a:endParaRPr lang="en-US" sz="3600" dirty="0">
              <a:latin typeface="Calibri" panose="020F0502020204030204" pitchFamily="34" charset="0"/>
              <a:ea typeface="Calibri" panose="020F0502020204030204" pitchFamily="34" charset="0"/>
              <a:cs typeface="Calibri" panose="020F0502020204030204" pitchFamily="34" charset="0"/>
            </a:endParaRPr>
          </a:p>
          <a:p>
            <a:pPr marL="342900" indent="-342900" algn="l">
              <a:lnSpc>
                <a:spcPct val="150000"/>
              </a:lnSpc>
              <a:buSzPct val="10000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Questions</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 2"/>
          <p:cNvSpPr/>
          <p:nvPr/>
        </p:nvSpPr>
        <p:spPr>
          <a:xfrm>
            <a:off x="432841" y="3624798"/>
            <a:ext cx="13042821" cy="793909"/>
          </a:xfrm>
          <a:prstGeom prst="rect">
            <a:avLst/>
          </a:prstGeom>
          <a:noFill/>
          <a:ln/>
        </p:spPr>
        <p:txBody>
          <a:bodyPr wrap="square" lIns="0" tIns="0" rIns="0" bIns="0" rtlCol="0" anchor="t"/>
          <a:lstStyle/>
          <a:p>
            <a:pPr marL="0" indent="0" algn="l">
              <a:lnSpc>
                <a:spcPct val="150000"/>
              </a:lnSpc>
              <a:buNone/>
            </a:pPr>
            <a:r>
              <a:rPr lang="en-US" sz="3600" b="1" dirty="0">
                <a:solidFill>
                  <a:srgbClr val="2A2742"/>
                </a:solidFill>
                <a:latin typeface="Arimo" pitchFamily="34" charset="0"/>
                <a:ea typeface="Arimo" pitchFamily="34" charset="-122"/>
                <a:cs typeface="Arimo" pitchFamily="34" charset="-120"/>
              </a:rPr>
              <a:t>We're here to support you and your child every step of the way.</a:t>
            </a:r>
            <a:endParaRPr lang="en-US" sz="3600" b="1" dirty="0"/>
          </a:p>
        </p:txBody>
      </p:sp>
      <p:pic>
        <p:nvPicPr>
          <p:cNvPr id="6" name="Picture 5" descr="A triangle with words and a triangle&#10;&#10;AI-generated content may be incorrect.">
            <a:extLst>
              <a:ext uri="{FF2B5EF4-FFF2-40B4-BE49-F238E27FC236}">
                <a16:creationId xmlns:a16="http://schemas.microsoft.com/office/drawing/2014/main" id="{623D0946-4468-8CEB-F5DB-34D2A456E5F0}"/>
              </a:ext>
            </a:extLst>
          </p:cNvPr>
          <p:cNvPicPr>
            <a:picLocks noChangeAspect="1"/>
          </p:cNvPicPr>
          <p:nvPr/>
        </p:nvPicPr>
        <p:blipFill>
          <a:blip r:embed="rId3"/>
          <a:stretch>
            <a:fillRect/>
          </a:stretch>
        </p:blipFill>
        <p:spPr>
          <a:xfrm>
            <a:off x="9722977" y="4815662"/>
            <a:ext cx="4221623" cy="3123366"/>
          </a:xfrm>
          <a:prstGeom prst="rect">
            <a:avLst/>
          </a:prstGeom>
        </p:spPr>
      </p:pic>
      <p:pic>
        <p:nvPicPr>
          <p:cNvPr id="8" name="Picture 7" descr="A blue and yellow logo&#10;&#10;AI-generated content may be incorrect.">
            <a:extLst>
              <a:ext uri="{FF2B5EF4-FFF2-40B4-BE49-F238E27FC236}">
                <a16:creationId xmlns:a16="http://schemas.microsoft.com/office/drawing/2014/main" id="{A3EC082D-C6E3-E4A3-8201-788FE54EF2C7}"/>
              </a:ext>
            </a:extLst>
          </p:cNvPr>
          <p:cNvPicPr>
            <a:picLocks noChangeAspect="1"/>
          </p:cNvPicPr>
          <p:nvPr/>
        </p:nvPicPr>
        <p:blipFill>
          <a:blip r:embed="rId4"/>
          <a:stretch>
            <a:fillRect/>
          </a:stretch>
        </p:blipFill>
        <p:spPr>
          <a:xfrm>
            <a:off x="13385870" y="36149"/>
            <a:ext cx="1117460" cy="143492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3550914" y="6545222"/>
            <a:ext cx="990332" cy="1636316"/>
          </a:xfrm>
          <a:prstGeom prst="rect">
            <a:avLst/>
          </a:prstGeom>
        </p:spPr>
      </p:pic>
      <p:sp>
        <p:nvSpPr>
          <p:cNvPr id="3" name="Text 0"/>
          <p:cNvSpPr/>
          <p:nvPr/>
        </p:nvSpPr>
        <p:spPr>
          <a:xfrm>
            <a:off x="3710524" y="42474"/>
            <a:ext cx="5858947" cy="620078"/>
          </a:xfrm>
          <a:prstGeom prst="rect">
            <a:avLst/>
          </a:prstGeom>
          <a:noFill/>
          <a:ln/>
        </p:spPr>
        <p:txBody>
          <a:bodyPr wrap="none" lIns="0" tIns="0" rIns="0" bIns="0" rtlCol="0" anchor="t"/>
          <a:lstStyle/>
          <a:p>
            <a:pPr marL="0" indent="0" algn="l">
              <a:lnSpc>
                <a:spcPts val="485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Why Times Tables Matter</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
        <p:nvSpPr>
          <p:cNvPr id="4" name="Shape 1"/>
          <p:cNvSpPr/>
          <p:nvPr/>
        </p:nvSpPr>
        <p:spPr>
          <a:xfrm>
            <a:off x="289550" y="662552"/>
            <a:ext cx="4946931" cy="6436080"/>
          </a:xfrm>
          <a:prstGeom prst="roundRect">
            <a:avLst>
              <a:gd name="adj" fmla="val 3962"/>
            </a:avLst>
          </a:prstGeom>
          <a:solidFill>
            <a:srgbClr val="E9E6FA"/>
          </a:solidFill>
          <a:ln w="7620">
            <a:solidFill>
              <a:srgbClr val="BDB8DF"/>
            </a:solidFill>
            <a:prstDash val="solid"/>
          </a:ln>
        </p:spPr>
        <p:txBody>
          <a:bodyPr/>
          <a:lstStyle/>
          <a:p>
            <a:endParaRPr lang="en-GB" sz="3600" dirty="0">
              <a:latin typeface="Calibri" panose="020F0502020204030204" pitchFamily="34" charset="0"/>
              <a:ea typeface="Calibri" panose="020F0502020204030204" pitchFamily="34" charset="0"/>
              <a:cs typeface="Calibri" panose="020F0502020204030204" pitchFamily="34" charset="0"/>
            </a:endParaRPr>
          </a:p>
        </p:txBody>
      </p:sp>
      <p:sp>
        <p:nvSpPr>
          <p:cNvPr id="5" name="Text 2"/>
          <p:cNvSpPr/>
          <p:nvPr/>
        </p:nvSpPr>
        <p:spPr>
          <a:xfrm>
            <a:off x="416928" y="805455"/>
            <a:ext cx="3793995" cy="620316"/>
          </a:xfrm>
          <a:prstGeom prst="rect">
            <a:avLst/>
          </a:prstGeom>
          <a:noFill/>
          <a:ln/>
        </p:spPr>
        <p:txBody>
          <a:bodyPr wrap="square" lIns="0" tIns="0" rIns="0" bIns="0" rtlCol="0" anchor="t"/>
          <a:lstStyle/>
          <a:p>
            <a:pPr marL="0" indent="0" algn="ctr">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Foundation Skills</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 3"/>
          <p:cNvSpPr/>
          <p:nvPr/>
        </p:nvSpPr>
        <p:spPr>
          <a:xfrm>
            <a:off x="618953" y="1492120"/>
            <a:ext cx="4356142" cy="2508998"/>
          </a:xfrm>
          <a:prstGeom prst="rect">
            <a:avLst/>
          </a:prstGeom>
          <a:noFill/>
          <a:ln/>
        </p:spPr>
        <p:txBody>
          <a:bodyPr wrap="square" lIns="0" tIns="0" rIns="0" bIns="0" rtlCol="0" anchor="t"/>
          <a:lstStyle/>
          <a:p>
            <a:pPr marL="0" indent="0" algn="l">
              <a:lnSpc>
                <a:spcPts val="25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Supports</a:t>
            </a:r>
          </a:p>
          <a:p>
            <a:pPr marL="571500" indent="-571500" algn="l">
              <a:lnSpc>
                <a:spcPts val="2500"/>
              </a:lnSpc>
              <a:buFont typeface="Arial" panose="020B0604020202020204" pitchFamily="34" charset="0"/>
              <a:buChar char="•"/>
            </a:pPr>
            <a:endPar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571500" indent="-571500" algn="l">
              <a:lnSpc>
                <a:spcPts val="2500"/>
              </a:lnSpc>
              <a:buFont typeface="Arial" panose="020B0604020202020204" pitchFamily="34" charset="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Fractions</a:t>
            </a:r>
          </a:p>
          <a:p>
            <a:pPr marL="571500" indent="-571500" algn="l">
              <a:lnSpc>
                <a:spcPts val="2500"/>
              </a:lnSpc>
              <a:buFont typeface="Arial" panose="020B0604020202020204" pitchFamily="34" charset="0"/>
              <a:buChar char="•"/>
            </a:pPr>
            <a:endPar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571500" indent="-571500" algn="l">
              <a:lnSpc>
                <a:spcPts val="2500"/>
              </a:lnSpc>
              <a:buFont typeface="Arial" panose="020B0604020202020204" pitchFamily="34" charset="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Division</a:t>
            </a:r>
          </a:p>
          <a:p>
            <a:pPr marL="571500" indent="-571500" algn="l">
              <a:lnSpc>
                <a:spcPts val="2500"/>
              </a:lnSpc>
              <a:buFont typeface="Arial" panose="020B0604020202020204" pitchFamily="34" charset="0"/>
              <a:buChar char="•"/>
            </a:pPr>
            <a:endPar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571500" indent="-571500" algn="l">
              <a:lnSpc>
                <a:spcPts val="2500"/>
              </a:lnSpc>
              <a:buFont typeface="Arial" panose="020B0604020202020204" pitchFamily="34" charset="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Written  multiplication</a:t>
            </a:r>
          </a:p>
          <a:p>
            <a:pPr marL="571500" indent="-571500" algn="l">
              <a:lnSpc>
                <a:spcPts val="2500"/>
              </a:lnSpc>
              <a:buFont typeface="Arial" panose="020B0604020202020204" pitchFamily="34" charset="0"/>
              <a:buChar char="•"/>
            </a:pPr>
            <a:endPar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571500" indent="-571500" algn="l">
              <a:lnSpc>
                <a:spcPts val="2500"/>
              </a:lnSpc>
              <a:buFont typeface="Arial" panose="020B0604020202020204" pitchFamily="34" charset="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Area</a:t>
            </a:r>
          </a:p>
          <a:p>
            <a:pPr marL="0" indent="0" algn="l">
              <a:lnSpc>
                <a:spcPts val="2500"/>
              </a:lnSpc>
              <a:buNone/>
            </a:pPr>
            <a:endPar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571500" indent="-571500" algn="l">
              <a:lnSpc>
                <a:spcPts val="2500"/>
              </a:lnSpc>
              <a:buFont typeface="Arial" panose="020B0604020202020204" pitchFamily="34" charset="0"/>
              <a:buChar char="•"/>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Mental </a:t>
            </a:r>
            <a:r>
              <a:rPr lang="en-US" sz="3600" dirty="0" err="1">
                <a:solidFill>
                  <a:srgbClr val="2A2742"/>
                </a:solidFill>
                <a:latin typeface="Calibri" panose="020F0502020204030204" pitchFamily="34" charset="0"/>
                <a:ea typeface="Calibri" panose="020F0502020204030204" pitchFamily="34" charset="0"/>
                <a:cs typeface="Calibri" panose="020F0502020204030204" pitchFamily="34" charset="0"/>
              </a:rPr>
              <a:t>Maths</a:t>
            </a:r>
            <a:endPar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algn="l"/>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 requires quick recall of multiplication and division facts</a:t>
            </a:r>
          </a:p>
          <a:p>
            <a:pPr marL="0" indent="0" algn="l">
              <a:lnSpc>
                <a:spcPts val="2500"/>
              </a:lnSpc>
              <a:buNone/>
            </a:pPr>
            <a:endPar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endParaRPr lang="en-GB" dirty="0"/>
          </a:p>
          <a:p>
            <a:endParaRPr lang="en-GB" dirty="0"/>
          </a:p>
          <a:p>
            <a:pPr marL="0" indent="0" algn="l">
              <a:lnSpc>
                <a:spcPts val="2500"/>
              </a:lnSpc>
              <a:buNone/>
            </a:pP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7" name="Shape 4"/>
          <p:cNvSpPr/>
          <p:nvPr/>
        </p:nvSpPr>
        <p:spPr>
          <a:xfrm>
            <a:off x="6045928" y="1048817"/>
            <a:ext cx="3438288" cy="3713295"/>
          </a:xfrm>
          <a:prstGeom prst="roundRect">
            <a:avLst>
              <a:gd name="adj" fmla="val 3962"/>
            </a:avLst>
          </a:prstGeom>
          <a:solidFill>
            <a:srgbClr val="E9E6FA"/>
          </a:solidFill>
          <a:ln w="7620">
            <a:solidFill>
              <a:srgbClr val="BDB8DF"/>
            </a:solidFill>
            <a:prstDash val="solid"/>
          </a:ln>
        </p:spPr>
        <p:txBody>
          <a:bodyPr/>
          <a:lstStyle/>
          <a:p>
            <a:endParaRPr lang="en-GB" sz="3600">
              <a:latin typeface="Calibri" panose="020F0502020204030204" pitchFamily="34" charset="0"/>
              <a:ea typeface="Calibri" panose="020F0502020204030204" pitchFamily="34" charset="0"/>
              <a:cs typeface="Calibri" panose="020F0502020204030204" pitchFamily="34" charset="0"/>
            </a:endParaRPr>
          </a:p>
        </p:txBody>
      </p:sp>
      <p:sp>
        <p:nvSpPr>
          <p:cNvPr id="8" name="Text 5"/>
          <p:cNvSpPr/>
          <p:nvPr/>
        </p:nvSpPr>
        <p:spPr>
          <a:xfrm>
            <a:off x="6552653" y="1205312"/>
            <a:ext cx="2362012" cy="620316"/>
          </a:xfrm>
          <a:prstGeom prst="rect">
            <a:avLst/>
          </a:prstGeom>
          <a:noFill/>
          <a:ln/>
        </p:spPr>
        <p:txBody>
          <a:bodyPr wrap="square" lIns="0" tIns="0" rIns="0" bIns="0" rtlCol="0" anchor="t"/>
          <a:lstStyle/>
          <a:p>
            <a:pPr marL="0" indent="0" algn="ctr">
              <a:lnSpc>
                <a:spcPts val="24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Confidence</a:t>
            </a:r>
          </a:p>
          <a:p>
            <a:pPr marL="0" indent="0" algn="ctr">
              <a:lnSpc>
                <a:spcPts val="2400"/>
              </a:lnSpc>
              <a:buNone/>
            </a:pPr>
            <a:endPar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0" indent="0" algn="ctr">
              <a:lnSpc>
                <a:spcPts val="24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 Builder</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 6"/>
          <p:cNvSpPr/>
          <p:nvPr/>
        </p:nvSpPr>
        <p:spPr>
          <a:xfrm>
            <a:off x="6496603" y="2742631"/>
            <a:ext cx="2599033" cy="2435117"/>
          </a:xfrm>
          <a:prstGeom prst="rect">
            <a:avLst/>
          </a:prstGeom>
          <a:noFill/>
          <a:ln/>
        </p:spPr>
        <p:txBody>
          <a:bodyPr wrap="square" lIns="0" tIns="0" rIns="0" bIns="0" rtlCol="0" anchor="t"/>
          <a:lstStyle/>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Builds</a:t>
            </a:r>
          </a:p>
          <a:p>
            <a:pPr marL="0" indent="0" algn="l">
              <a:lnSpc>
                <a:spcPts val="2500"/>
              </a:lnSpc>
              <a:buNone/>
            </a:pPr>
            <a:endPar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Confidence</a:t>
            </a:r>
          </a:p>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  </a:t>
            </a:r>
          </a:p>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and speed</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0" name="Shape 7"/>
          <p:cNvSpPr/>
          <p:nvPr/>
        </p:nvSpPr>
        <p:spPr>
          <a:xfrm>
            <a:off x="10028239" y="1100099"/>
            <a:ext cx="3522675" cy="3789131"/>
          </a:xfrm>
          <a:prstGeom prst="roundRect">
            <a:avLst>
              <a:gd name="adj" fmla="val 3962"/>
            </a:avLst>
          </a:prstGeom>
          <a:solidFill>
            <a:srgbClr val="E9E6FA"/>
          </a:solidFill>
          <a:ln w="7620">
            <a:solidFill>
              <a:srgbClr val="BDB8DF"/>
            </a:solidFill>
            <a:prstDash val="solid"/>
          </a:ln>
        </p:spPr>
        <p:txBody>
          <a:bodyPr/>
          <a:lstStyle/>
          <a:p>
            <a:endParaRPr lang="en-GB" sz="3600">
              <a:latin typeface="Calibri" panose="020F0502020204030204" pitchFamily="34" charset="0"/>
              <a:ea typeface="Calibri" panose="020F0502020204030204" pitchFamily="34" charset="0"/>
              <a:cs typeface="Calibri" panose="020F0502020204030204" pitchFamily="34" charset="0"/>
            </a:endParaRPr>
          </a:p>
        </p:txBody>
      </p:sp>
      <p:sp>
        <p:nvSpPr>
          <p:cNvPr id="11" name="Text 8"/>
          <p:cNvSpPr/>
          <p:nvPr/>
        </p:nvSpPr>
        <p:spPr>
          <a:xfrm>
            <a:off x="9990941" y="1425771"/>
            <a:ext cx="1974652" cy="310158"/>
          </a:xfrm>
          <a:prstGeom prst="rect">
            <a:avLst/>
          </a:prstGeom>
          <a:noFill/>
          <a:ln/>
        </p:spPr>
        <p:txBody>
          <a:bodyPr wrap="none" lIns="0" tIns="0" rIns="0" bIns="0" rtlCol="0" anchor="t"/>
          <a:lstStyle/>
          <a:p>
            <a:pPr marL="0" indent="0" algn="l">
              <a:lnSpc>
                <a:spcPts val="24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   Problem-Solving</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 9"/>
          <p:cNvSpPr/>
          <p:nvPr/>
        </p:nvSpPr>
        <p:spPr>
          <a:xfrm>
            <a:off x="10439511" y="2425091"/>
            <a:ext cx="3246487" cy="635079"/>
          </a:xfrm>
          <a:prstGeom prst="rect">
            <a:avLst/>
          </a:prstGeom>
          <a:noFill/>
          <a:ln/>
        </p:spPr>
        <p:txBody>
          <a:bodyPr wrap="square" lIns="0" tIns="0" rIns="0" bIns="0" rtlCol="0" anchor="t"/>
          <a:lstStyle/>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Helps children</a:t>
            </a:r>
          </a:p>
          <a:p>
            <a:pPr marL="0" indent="0" algn="l">
              <a:lnSpc>
                <a:spcPts val="2500"/>
              </a:lnSpc>
              <a:buNone/>
            </a:pPr>
            <a:endPar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focus on</a:t>
            </a:r>
          </a:p>
          <a:p>
            <a:pPr marL="0" indent="0" algn="l">
              <a:lnSpc>
                <a:spcPts val="2500"/>
              </a:lnSpc>
              <a:buNone/>
            </a:pPr>
            <a:endPar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problem-solving</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11"/>
          <p:cNvSpPr/>
          <p:nvPr/>
        </p:nvSpPr>
        <p:spPr>
          <a:xfrm>
            <a:off x="1987638" y="7567048"/>
            <a:ext cx="6713339" cy="317540"/>
          </a:xfrm>
          <a:prstGeom prst="rect">
            <a:avLst/>
          </a:prstGeom>
          <a:noFill/>
          <a:ln/>
        </p:spPr>
        <p:txBody>
          <a:bodyPr wrap="none" lIns="0" tIns="0" rIns="0" bIns="0" rtlCol="0" anchor="t"/>
          <a:lstStyle/>
          <a:p>
            <a:pPr marL="0" indent="0" algn="l">
              <a:lnSpc>
                <a:spcPts val="2500"/>
              </a:lnSpc>
              <a:buNone/>
            </a:pPr>
            <a:r>
              <a:rPr lang="en-US" sz="4000" b="1" dirty="0">
                <a:solidFill>
                  <a:srgbClr val="000000"/>
                </a:solidFill>
                <a:latin typeface="Calibri" panose="020F0502020204030204" pitchFamily="34" charset="0"/>
                <a:ea typeface="Calibri" panose="020F0502020204030204" pitchFamily="34" charset="0"/>
                <a:cs typeface="Calibri" panose="020F0502020204030204" pitchFamily="34" charset="0"/>
              </a:rPr>
              <a:t>Fluent recall = quick answers without counting</a:t>
            </a:r>
            <a:r>
              <a:rPr lang="en-US" sz="3600" b="1" dirty="0">
                <a:solidFill>
                  <a:srgbClr val="000000"/>
                </a:solidFill>
                <a:latin typeface="Calibri" panose="020F0502020204030204" pitchFamily="34" charset="0"/>
                <a:ea typeface="Calibri" panose="020F0502020204030204" pitchFamily="34" charset="0"/>
                <a:cs typeface="Calibri" panose="020F0502020204030204" pitchFamily="34" charset="0"/>
              </a:rPr>
              <a:t>.</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6" name="Text 12"/>
          <p:cNvSpPr/>
          <p:nvPr/>
        </p:nvSpPr>
        <p:spPr>
          <a:xfrm>
            <a:off x="6371683" y="5497309"/>
            <a:ext cx="6713339" cy="317540"/>
          </a:xfrm>
          <a:prstGeom prst="rect">
            <a:avLst/>
          </a:prstGeom>
          <a:noFill/>
          <a:ln/>
        </p:spPr>
        <p:txBody>
          <a:bodyPr wrap="none" lIns="0" tIns="0" rIns="0" bIns="0" rtlCol="0" anchor="t"/>
          <a:lstStyle/>
          <a:p>
            <a:pPr marL="0" indent="0" algn="l">
              <a:lnSpc>
                <a:spcPts val="2500"/>
              </a:lnSpc>
              <a:buNone/>
            </a:pPr>
            <a:r>
              <a:rPr lang="en-US" sz="4400" b="1" dirty="0">
                <a:solidFill>
                  <a:srgbClr val="002060"/>
                </a:solidFill>
                <a:latin typeface="Calibri" panose="020F0502020204030204" pitchFamily="34" charset="0"/>
                <a:ea typeface="Calibri" panose="020F0502020204030204" pitchFamily="34" charset="0"/>
                <a:cs typeface="Calibri" panose="020F0502020204030204" pitchFamily="34" charset="0"/>
              </a:rPr>
              <a:t>Less thinking about facts means</a:t>
            </a:r>
          </a:p>
          <a:p>
            <a:pPr marL="0" indent="0" algn="l">
              <a:lnSpc>
                <a:spcPts val="2500"/>
              </a:lnSpc>
              <a:buNone/>
            </a:pPr>
            <a:r>
              <a:rPr lang="en-US" sz="3600" b="1" dirty="0">
                <a:solidFill>
                  <a:srgbClr val="FF0000"/>
                </a:solidFill>
                <a:latin typeface="Calibri" panose="020F0502020204030204" pitchFamily="34" charset="0"/>
                <a:ea typeface="Calibri" panose="020F0502020204030204" pitchFamily="34" charset="0"/>
                <a:cs typeface="Calibri" panose="020F0502020204030204" pitchFamily="34" charset="0"/>
              </a:rPr>
              <a:t> </a:t>
            </a:r>
            <a:endParaRPr lang="en-US" sz="36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pPr marL="0" indent="0" algn="l">
              <a:lnSpc>
                <a:spcPts val="2500"/>
              </a:lnSpc>
              <a:buNone/>
            </a:pPr>
            <a:endParaRPr lang="en-US" sz="36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pPr marL="0" indent="0" algn="l">
              <a:lnSpc>
                <a:spcPts val="2500"/>
              </a:lnSpc>
              <a:buNone/>
            </a:pPr>
            <a:r>
              <a:rPr lang="en-US" sz="4400" b="1" dirty="0">
                <a:solidFill>
                  <a:srgbClr val="002060"/>
                </a:solidFill>
                <a:latin typeface="Calibri" panose="020F0502020204030204" pitchFamily="34" charset="0"/>
                <a:ea typeface="Calibri" panose="020F0502020204030204" pitchFamily="34" charset="0"/>
                <a:cs typeface="Calibri" panose="020F0502020204030204" pitchFamily="34" charset="0"/>
              </a:rPr>
              <a:t>more thinking about maths.</a:t>
            </a:r>
          </a:p>
        </p:txBody>
      </p:sp>
      <p:pic>
        <p:nvPicPr>
          <p:cNvPr id="20" name="Picture 19" descr="A blue and yellow logo&#10;&#10;AI-generated content may be incorrect.">
            <a:extLst>
              <a:ext uri="{FF2B5EF4-FFF2-40B4-BE49-F238E27FC236}">
                <a16:creationId xmlns:a16="http://schemas.microsoft.com/office/drawing/2014/main" id="{F8D28B1F-5974-C821-46E1-388531BDD687}"/>
              </a:ext>
            </a:extLst>
          </p:cNvPr>
          <p:cNvPicPr>
            <a:picLocks noChangeAspect="1"/>
          </p:cNvPicPr>
          <p:nvPr/>
        </p:nvPicPr>
        <p:blipFill>
          <a:blip r:embed="rId4"/>
          <a:stretch>
            <a:fillRect/>
          </a:stretch>
        </p:blipFill>
        <p:spPr>
          <a:xfrm>
            <a:off x="13423786" y="-9150"/>
            <a:ext cx="1117460" cy="143492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3080095" y="211659"/>
            <a:ext cx="6919198" cy="620078"/>
          </a:xfrm>
          <a:prstGeom prst="rect">
            <a:avLst/>
          </a:prstGeom>
          <a:noFill/>
          <a:ln/>
        </p:spPr>
        <p:txBody>
          <a:bodyPr wrap="none" lIns="0" tIns="0" rIns="0" bIns="0" rtlCol="0" anchor="t"/>
          <a:lstStyle/>
          <a:p>
            <a:pPr marL="0" indent="0" algn="ctr">
              <a:lnSpc>
                <a:spcPts val="485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What "Knowing" Them Means</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
        <p:nvSpPr>
          <p:cNvPr id="3" name="Shape 1"/>
          <p:cNvSpPr/>
          <p:nvPr/>
        </p:nvSpPr>
        <p:spPr>
          <a:xfrm>
            <a:off x="552864" y="1792596"/>
            <a:ext cx="446484" cy="446484"/>
          </a:xfrm>
          <a:prstGeom prst="roundRect">
            <a:avLst>
              <a:gd name="adj" fmla="val 18670"/>
            </a:avLst>
          </a:prstGeom>
          <a:solidFill>
            <a:schemeClr val="accent1">
              <a:lumMod val="75000"/>
            </a:schemeClr>
          </a:solidFill>
          <a:ln w="7620">
            <a:solidFill>
              <a:srgbClr val="BDB8DF"/>
            </a:solidFill>
            <a:prstDash val="solid"/>
          </a:ln>
        </p:spPr>
        <p:txBody>
          <a:bodyPr/>
          <a:lstStyle/>
          <a:p>
            <a:endParaRPr lang="en-GB" sz="400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 2"/>
          <p:cNvSpPr/>
          <p:nvPr/>
        </p:nvSpPr>
        <p:spPr>
          <a:xfrm>
            <a:off x="1438632" y="1890157"/>
            <a:ext cx="2767370" cy="310158"/>
          </a:xfrm>
          <a:prstGeom prst="rect">
            <a:avLst/>
          </a:prstGeom>
          <a:noFill/>
          <a:ln/>
        </p:spPr>
        <p:txBody>
          <a:bodyPr wrap="none" lIns="0" tIns="0" rIns="0" bIns="0" rtlCol="0" anchor="t"/>
          <a:lstStyle/>
          <a:p>
            <a:pPr marL="0" indent="0" algn="l">
              <a:lnSpc>
                <a:spcPts val="2400"/>
              </a:lnSpc>
              <a:buNone/>
            </a:pPr>
            <a:r>
              <a:rPr lang="en-US" sz="4000" b="1" dirty="0">
                <a:solidFill>
                  <a:srgbClr val="2A2742"/>
                </a:solidFill>
                <a:latin typeface="Calibri" panose="020F0502020204030204" pitchFamily="34" charset="0"/>
                <a:ea typeface="Calibri" panose="020F0502020204030204" pitchFamily="34" charset="0"/>
                <a:cs typeface="Calibri" panose="020F0502020204030204" pitchFamily="34" charset="0"/>
              </a:rPr>
              <a:t>Recall facts out of order</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5" name="Text 3"/>
          <p:cNvSpPr/>
          <p:nvPr/>
        </p:nvSpPr>
        <p:spPr>
          <a:xfrm>
            <a:off x="1279445" y="2480012"/>
            <a:ext cx="6310789" cy="317540"/>
          </a:xfrm>
          <a:prstGeom prst="rect">
            <a:avLst/>
          </a:prstGeom>
          <a:noFill/>
          <a:ln/>
        </p:spPr>
        <p:txBody>
          <a:bodyPr wrap="none" lIns="0" tIns="0" rIns="0" bIns="0" rtlCol="0" anchor="t"/>
          <a:lstStyle/>
          <a:p>
            <a:pPr marL="0" indent="0" algn="l">
              <a:lnSpc>
                <a:spcPts val="2500"/>
              </a:lnSpc>
              <a:buNone/>
            </a:pPr>
            <a:r>
              <a:rPr lang="en-US" sz="4000" dirty="0">
                <a:solidFill>
                  <a:srgbClr val="2A2742"/>
                </a:solidFill>
                <a:latin typeface="Calibri" panose="020F0502020204030204" pitchFamily="34" charset="0"/>
                <a:ea typeface="Calibri" panose="020F0502020204030204" pitchFamily="34" charset="0"/>
                <a:cs typeface="Calibri" panose="020F0502020204030204" pitchFamily="34" charset="0"/>
              </a:rPr>
              <a:t> Not just chanting in sequence</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6" name="Shape 4"/>
          <p:cNvSpPr/>
          <p:nvPr/>
        </p:nvSpPr>
        <p:spPr>
          <a:xfrm>
            <a:off x="540406" y="3753436"/>
            <a:ext cx="446484" cy="446484"/>
          </a:xfrm>
          <a:prstGeom prst="roundRect">
            <a:avLst>
              <a:gd name="adj" fmla="val 18670"/>
            </a:avLst>
          </a:prstGeom>
          <a:solidFill>
            <a:srgbClr val="002060"/>
          </a:solidFill>
          <a:ln w="7620">
            <a:solidFill>
              <a:srgbClr val="BDB8DF"/>
            </a:solidFill>
            <a:prstDash val="solid"/>
          </a:ln>
        </p:spPr>
        <p:txBody>
          <a:bodyPr/>
          <a:lstStyle/>
          <a:p>
            <a:endParaRPr lang="en-GB" sz="4000">
              <a:latin typeface="Calibri" panose="020F0502020204030204" pitchFamily="34" charset="0"/>
              <a:ea typeface="Calibri" panose="020F0502020204030204" pitchFamily="34" charset="0"/>
              <a:cs typeface="Calibri" panose="020F0502020204030204" pitchFamily="34" charset="0"/>
            </a:endParaRPr>
          </a:p>
        </p:txBody>
      </p:sp>
      <p:sp>
        <p:nvSpPr>
          <p:cNvPr id="7" name="Text 5"/>
          <p:cNvSpPr/>
          <p:nvPr/>
        </p:nvSpPr>
        <p:spPr>
          <a:xfrm>
            <a:off x="1419888" y="3555456"/>
            <a:ext cx="3320415" cy="310158"/>
          </a:xfrm>
          <a:prstGeom prst="rect">
            <a:avLst/>
          </a:prstGeom>
          <a:noFill/>
          <a:ln/>
        </p:spPr>
        <p:txBody>
          <a:bodyPr wrap="none" lIns="0" tIns="0" rIns="0" bIns="0" rtlCol="0" anchor="t"/>
          <a:lstStyle/>
          <a:p>
            <a:pPr marL="0" indent="0" algn="l">
              <a:lnSpc>
                <a:spcPts val="2400"/>
              </a:lnSpc>
              <a:buNone/>
            </a:pPr>
            <a:r>
              <a:rPr lang="en-US" sz="4000" b="1" dirty="0">
                <a:solidFill>
                  <a:srgbClr val="2A2742"/>
                </a:solidFill>
                <a:latin typeface="Calibri" panose="020F0502020204030204" pitchFamily="34" charset="0"/>
                <a:ea typeface="Calibri" panose="020F0502020204030204" pitchFamily="34" charset="0"/>
                <a:cs typeface="Calibri" panose="020F0502020204030204" pitchFamily="34" charset="0"/>
              </a:rPr>
              <a:t>Answer within a few seconds</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 6"/>
          <p:cNvSpPr/>
          <p:nvPr/>
        </p:nvSpPr>
        <p:spPr>
          <a:xfrm>
            <a:off x="1419888" y="4075858"/>
            <a:ext cx="6310789" cy="317540"/>
          </a:xfrm>
          <a:prstGeom prst="rect">
            <a:avLst/>
          </a:prstGeom>
          <a:noFill/>
          <a:ln/>
        </p:spPr>
        <p:txBody>
          <a:bodyPr wrap="none" lIns="0" tIns="0" rIns="0" bIns="0" rtlCol="0" anchor="t"/>
          <a:lstStyle/>
          <a:p>
            <a:pPr marL="0" indent="0" algn="l">
              <a:lnSpc>
                <a:spcPts val="2500"/>
              </a:lnSpc>
              <a:buNone/>
            </a:pPr>
            <a:r>
              <a:rPr lang="en-US" sz="4000" dirty="0">
                <a:solidFill>
                  <a:srgbClr val="2A2742"/>
                </a:solidFill>
                <a:latin typeface="Calibri" panose="020F0502020204030204" pitchFamily="34" charset="0"/>
                <a:ea typeface="Calibri" panose="020F0502020204030204" pitchFamily="34" charset="0"/>
                <a:cs typeface="Calibri" panose="020F0502020204030204" pitchFamily="34" charset="0"/>
              </a:rPr>
              <a:t>Quick, confident responses</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9" name="Shape 7"/>
          <p:cNvSpPr/>
          <p:nvPr/>
        </p:nvSpPr>
        <p:spPr>
          <a:xfrm>
            <a:off x="540406" y="5405862"/>
            <a:ext cx="446484" cy="446484"/>
          </a:xfrm>
          <a:prstGeom prst="roundRect">
            <a:avLst>
              <a:gd name="adj" fmla="val 18670"/>
            </a:avLst>
          </a:prstGeom>
          <a:solidFill>
            <a:srgbClr val="002060"/>
          </a:solidFill>
          <a:ln w="7620">
            <a:solidFill>
              <a:srgbClr val="BDB8DF"/>
            </a:solidFill>
            <a:prstDash val="solid"/>
          </a:ln>
        </p:spPr>
        <p:txBody>
          <a:bodyPr/>
          <a:lstStyle/>
          <a:p>
            <a:endParaRPr lang="en-GB" sz="4000">
              <a:latin typeface="Calibri" panose="020F0502020204030204" pitchFamily="34" charset="0"/>
              <a:ea typeface="Calibri" panose="020F0502020204030204" pitchFamily="34" charset="0"/>
              <a:cs typeface="Calibri" panose="020F0502020204030204" pitchFamily="34" charset="0"/>
            </a:endParaRPr>
          </a:p>
        </p:txBody>
      </p:sp>
      <p:sp>
        <p:nvSpPr>
          <p:cNvPr id="10" name="Text 8"/>
          <p:cNvSpPr/>
          <p:nvPr/>
        </p:nvSpPr>
        <p:spPr>
          <a:xfrm>
            <a:off x="1324213" y="5474025"/>
            <a:ext cx="2996208" cy="310158"/>
          </a:xfrm>
          <a:prstGeom prst="rect">
            <a:avLst/>
          </a:prstGeom>
          <a:noFill/>
          <a:ln/>
        </p:spPr>
        <p:txBody>
          <a:bodyPr wrap="none" lIns="0" tIns="0" rIns="0" bIns="0" rtlCol="0" anchor="t"/>
          <a:lstStyle/>
          <a:p>
            <a:pPr marL="0" indent="0" algn="l">
              <a:lnSpc>
                <a:spcPts val="2400"/>
              </a:lnSpc>
              <a:buNone/>
            </a:pPr>
            <a:r>
              <a:rPr lang="en-US" sz="4000" b="1" dirty="0">
                <a:solidFill>
                  <a:srgbClr val="2A2742"/>
                </a:solidFill>
                <a:latin typeface="Calibri" panose="020F0502020204030204" pitchFamily="34" charset="0"/>
                <a:ea typeface="Calibri" panose="020F0502020204030204" pitchFamily="34" charset="0"/>
                <a:cs typeface="Calibri" panose="020F0502020204030204" pitchFamily="34" charset="0"/>
              </a:rPr>
              <a:t>Know linked division facts</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11" name="Text 9"/>
          <p:cNvSpPr/>
          <p:nvPr/>
        </p:nvSpPr>
        <p:spPr>
          <a:xfrm>
            <a:off x="1279444" y="5977298"/>
            <a:ext cx="6310789" cy="317540"/>
          </a:xfrm>
          <a:prstGeom prst="rect">
            <a:avLst/>
          </a:prstGeom>
          <a:noFill/>
          <a:ln/>
        </p:spPr>
        <p:txBody>
          <a:bodyPr wrap="none" lIns="0" tIns="0" rIns="0" bIns="0" rtlCol="0" anchor="t"/>
          <a:lstStyle/>
          <a:p>
            <a:pPr marL="0" indent="0" algn="l">
              <a:lnSpc>
                <a:spcPts val="2500"/>
              </a:lnSpc>
              <a:buNone/>
            </a:pPr>
            <a:r>
              <a:rPr lang="en-US" sz="4000" dirty="0">
                <a:solidFill>
                  <a:srgbClr val="2A2742"/>
                </a:solidFill>
                <a:latin typeface="Calibri" panose="020F0502020204030204" pitchFamily="34" charset="0"/>
                <a:ea typeface="Calibri" panose="020F0502020204030204" pitchFamily="34" charset="0"/>
                <a:cs typeface="Calibri" panose="020F0502020204030204" pitchFamily="34" charset="0"/>
              </a:rPr>
              <a:t>Understanding the connection</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12" name="Shape 10"/>
          <p:cNvSpPr/>
          <p:nvPr/>
        </p:nvSpPr>
        <p:spPr>
          <a:xfrm>
            <a:off x="8493718" y="1220284"/>
            <a:ext cx="4716794" cy="3922990"/>
          </a:xfrm>
          <a:prstGeom prst="roundRect">
            <a:avLst>
              <a:gd name="adj" fmla="val 3643"/>
            </a:avLst>
          </a:prstGeom>
          <a:solidFill>
            <a:srgbClr val="9C9283">
              <a:alpha val="95000"/>
            </a:srgbClr>
          </a:solidFill>
          <a:ln/>
        </p:spPr>
        <p:txBody>
          <a:bodyPr/>
          <a:lstStyle/>
          <a:p>
            <a:endParaRPr lang="en-GB" sz="4000">
              <a:latin typeface="Calibri" panose="020F0502020204030204" pitchFamily="34" charset="0"/>
              <a:ea typeface="Calibri" panose="020F0502020204030204" pitchFamily="34" charset="0"/>
              <a:cs typeface="Calibri" panose="020F0502020204030204" pitchFamily="34" charset="0"/>
            </a:endParaRPr>
          </a:p>
        </p:txBody>
      </p:sp>
      <p:sp>
        <p:nvSpPr>
          <p:cNvPr id="13" name="Text 11"/>
          <p:cNvSpPr/>
          <p:nvPr/>
        </p:nvSpPr>
        <p:spPr>
          <a:xfrm>
            <a:off x="9896832" y="1550836"/>
            <a:ext cx="2480905" cy="310158"/>
          </a:xfrm>
          <a:prstGeom prst="rect">
            <a:avLst/>
          </a:prstGeom>
          <a:noFill/>
          <a:ln/>
        </p:spPr>
        <p:txBody>
          <a:bodyPr wrap="none" lIns="0" tIns="0" rIns="0" bIns="0" rtlCol="0" anchor="t"/>
          <a:lstStyle/>
          <a:p>
            <a:pPr marL="0" indent="0" algn="l">
              <a:lnSpc>
                <a:spcPts val="2400"/>
              </a:lnSpc>
              <a:buNone/>
            </a:pPr>
            <a:r>
              <a:rPr lang="en-US" sz="4000" b="1" dirty="0">
                <a:solidFill>
                  <a:srgbClr val="FFFFFF"/>
                </a:solidFill>
                <a:latin typeface="Calibri" panose="020F0502020204030204" pitchFamily="34" charset="0"/>
                <a:ea typeface="Calibri" panose="020F0502020204030204" pitchFamily="34" charset="0"/>
                <a:cs typeface="Calibri" panose="020F0502020204030204" pitchFamily="34" charset="0"/>
              </a:rPr>
              <a:t>Examples</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14" name="Text 12"/>
          <p:cNvSpPr/>
          <p:nvPr/>
        </p:nvSpPr>
        <p:spPr>
          <a:xfrm>
            <a:off x="8761468" y="2200315"/>
            <a:ext cx="3181933" cy="551037"/>
          </a:xfrm>
          <a:prstGeom prst="rect">
            <a:avLst/>
          </a:prstGeom>
          <a:noFill/>
          <a:ln/>
        </p:spPr>
        <p:txBody>
          <a:bodyPr wrap="none" lIns="0" tIns="0" rIns="0" bIns="0" rtlCol="0" anchor="t"/>
          <a:lstStyle/>
          <a:p>
            <a:pPr marL="0" indent="0" algn="l">
              <a:lnSpc>
                <a:spcPts val="3100"/>
              </a:lnSpc>
              <a:buNone/>
            </a:pPr>
            <a:r>
              <a:rPr lang="en-US" sz="4000" b="1" dirty="0">
                <a:solidFill>
                  <a:srgbClr val="FFFFFF"/>
                </a:solidFill>
                <a:latin typeface="Calibri" panose="020F0502020204030204" pitchFamily="34" charset="0"/>
                <a:ea typeface="Calibri" panose="020F0502020204030204" pitchFamily="34" charset="0"/>
                <a:cs typeface="Calibri" panose="020F0502020204030204" pitchFamily="34" charset="0"/>
              </a:rPr>
              <a:t>7 × 8 = 56</a:t>
            </a:r>
          </a:p>
          <a:p>
            <a:pPr marL="0" indent="0" algn="l">
              <a:lnSpc>
                <a:spcPts val="3100"/>
              </a:lnSpc>
              <a:buNone/>
            </a:pPr>
            <a:endParaRPr lang="en-US" sz="4000" b="1" dirty="0">
              <a:solidFill>
                <a:srgbClr val="FFFFFF"/>
              </a:solidFill>
              <a:latin typeface="Calibri" panose="020F0502020204030204" pitchFamily="34" charset="0"/>
              <a:ea typeface="Calibri" panose="020F0502020204030204" pitchFamily="34" charset="0"/>
              <a:cs typeface="Calibri" panose="020F0502020204030204" pitchFamily="34" charset="0"/>
            </a:endParaRPr>
          </a:p>
          <a:p>
            <a:pPr marL="0" indent="0" algn="l">
              <a:lnSpc>
                <a:spcPts val="3100"/>
              </a:lnSpc>
              <a:buNone/>
            </a:pPr>
            <a:r>
              <a:rPr lang="en-US" sz="4000" b="1" dirty="0">
                <a:solidFill>
                  <a:srgbClr val="FFFFFF"/>
                </a:solidFill>
                <a:latin typeface="Calibri" panose="020F0502020204030204" pitchFamily="34" charset="0"/>
                <a:ea typeface="Calibri" panose="020F0502020204030204" pitchFamily="34" charset="0"/>
                <a:cs typeface="Calibri" panose="020F0502020204030204" pitchFamily="34" charset="0"/>
              </a:rPr>
              <a:t>8 x 7 = 56    and</a:t>
            </a:r>
          </a:p>
          <a:p>
            <a:pPr marL="0" indent="0" algn="l">
              <a:lnSpc>
                <a:spcPts val="3100"/>
              </a:lnSpc>
              <a:buNone/>
            </a:pPr>
            <a:r>
              <a:rPr lang="en-US" sz="4000" b="1" dirty="0">
                <a:solidFill>
                  <a:srgbClr val="FFFFFF"/>
                </a:solidFill>
                <a:latin typeface="Calibri" panose="020F0502020204030204" pitchFamily="34" charset="0"/>
                <a:ea typeface="Calibri" panose="020F0502020204030204" pitchFamily="34" charset="0"/>
                <a:cs typeface="Calibri" panose="020F0502020204030204" pitchFamily="34" charset="0"/>
              </a:rPr>
              <a:t> </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16" name="Text 14"/>
          <p:cNvSpPr/>
          <p:nvPr/>
        </p:nvSpPr>
        <p:spPr>
          <a:xfrm>
            <a:off x="8753394" y="3737503"/>
            <a:ext cx="5491996" cy="396954"/>
          </a:xfrm>
          <a:prstGeom prst="rect">
            <a:avLst/>
          </a:prstGeom>
          <a:noFill/>
          <a:ln/>
        </p:spPr>
        <p:txBody>
          <a:bodyPr wrap="none" lIns="0" tIns="0" rIns="0" bIns="0" rtlCol="0" anchor="t"/>
          <a:lstStyle/>
          <a:p>
            <a:pPr marL="0" indent="0" algn="l">
              <a:lnSpc>
                <a:spcPts val="3100"/>
              </a:lnSpc>
              <a:buNone/>
            </a:pPr>
            <a:r>
              <a:rPr lang="en-US" sz="4000" b="1" dirty="0">
                <a:solidFill>
                  <a:srgbClr val="FFFFFF"/>
                </a:solidFill>
                <a:latin typeface="Calibri" panose="020F0502020204030204" pitchFamily="34" charset="0"/>
                <a:ea typeface="Calibri" panose="020F0502020204030204" pitchFamily="34" charset="0"/>
                <a:cs typeface="Calibri" panose="020F0502020204030204" pitchFamily="34" charset="0"/>
              </a:rPr>
              <a:t>56 ÷ 7 = 8</a:t>
            </a:r>
          </a:p>
          <a:p>
            <a:pPr marL="0" indent="0" algn="l">
              <a:lnSpc>
                <a:spcPts val="3100"/>
              </a:lnSpc>
              <a:buNone/>
            </a:pPr>
            <a:endParaRPr lang="en-US" sz="4000" b="1" dirty="0">
              <a:solidFill>
                <a:srgbClr val="FFFFFF"/>
              </a:solidFill>
              <a:latin typeface="Calibri" panose="020F0502020204030204" pitchFamily="34" charset="0"/>
              <a:ea typeface="Calibri" panose="020F0502020204030204" pitchFamily="34" charset="0"/>
              <a:cs typeface="Calibri" panose="020F0502020204030204" pitchFamily="34" charset="0"/>
            </a:endParaRPr>
          </a:p>
          <a:p>
            <a:pPr>
              <a:lnSpc>
                <a:spcPts val="3100"/>
              </a:lnSpc>
            </a:pPr>
            <a:r>
              <a:rPr lang="en-US" sz="4000" b="1" dirty="0">
                <a:solidFill>
                  <a:srgbClr val="FFFFFF"/>
                </a:solidFill>
                <a:latin typeface="Calibri" panose="020F0502020204030204" pitchFamily="34" charset="0"/>
                <a:ea typeface="Calibri" panose="020F0502020204030204" pitchFamily="34" charset="0"/>
                <a:cs typeface="Calibri" panose="020F0502020204030204" pitchFamily="34" charset="0"/>
              </a:rPr>
              <a:t>56 ÷ 8 = 7</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17" name="Text 15"/>
          <p:cNvSpPr/>
          <p:nvPr/>
        </p:nvSpPr>
        <p:spPr>
          <a:xfrm>
            <a:off x="793790" y="7174862"/>
            <a:ext cx="13042821" cy="317540"/>
          </a:xfrm>
          <a:prstGeom prst="rect">
            <a:avLst/>
          </a:prstGeom>
          <a:noFill/>
          <a:ln/>
        </p:spPr>
        <p:txBody>
          <a:bodyPr wrap="none" lIns="0" tIns="0" rIns="0" bIns="0" rtlCol="0" anchor="t"/>
          <a:lstStyle/>
          <a:p>
            <a:pPr marL="0" indent="0" algn="l">
              <a:lnSpc>
                <a:spcPts val="2500"/>
              </a:lnSpc>
              <a:buNone/>
            </a:pPr>
            <a:r>
              <a:rPr lang="en-US" sz="4000" b="1" dirty="0">
                <a:solidFill>
                  <a:srgbClr val="2A2742"/>
                </a:solidFill>
                <a:latin typeface="Calibri" panose="020F0502020204030204" pitchFamily="34" charset="0"/>
                <a:ea typeface="Calibri" panose="020F0502020204030204" pitchFamily="34" charset="0"/>
                <a:cs typeface="Calibri" panose="020F0502020204030204" pitchFamily="34" charset="0"/>
              </a:rPr>
              <a:t>Chanting is a start; we aim for quick random recall.</a:t>
            </a:r>
            <a:endParaRPr lang="en-US" sz="4000" b="1" dirty="0">
              <a:latin typeface="Calibri" panose="020F0502020204030204" pitchFamily="34" charset="0"/>
              <a:ea typeface="Calibri" panose="020F0502020204030204" pitchFamily="34" charset="0"/>
              <a:cs typeface="Calibri" panose="020F0502020204030204" pitchFamily="34" charset="0"/>
            </a:endParaRPr>
          </a:p>
        </p:txBody>
      </p:sp>
      <p:pic>
        <p:nvPicPr>
          <p:cNvPr id="19" name="Picture 18" descr="A blue and yellow logo&#10;&#10;AI-generated content may be incorrect.">
            <a:extLst>
              <a:ext uri="{FF2B5EF4-FFF2-40B4-BE49-F238E27FC236}">
                <a16:creationId xmlns:a16="http://schemas.microsoft.com/office/drawing/2014/main" id="{FE39558A-19C0-E53B-F1A4-3DDC68B48B69}"/>
              </a:ext>
            </a:extLst>
          </p:cNvPr>
          <p:cNvPicPr>
            <a:picLocks noChangeAspect="1"/>
          </p:cNvPicPr>
          <p:nvPr/>
        </p:nvPicPr>
        <p:blipFill>
          <a:blip r:embed="rId3"/>
          <a:stretch>
            <a:fillRect/>
          </a:stretch>
        </p:blipFill>
        <p:spPr>
          <a:xfrm>
            <a:off x="13127930" y="-19537"/>
            <a:ext cx="1117460" cy="143492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EBEB12-1957-CAA2-8670-96257599BE28}"/>
              </a:ext>
            </a:extLst>
          </p:cNvPr>
          <p:cNvSpPr txBox="1"/>
          <p:nvPr/>
        </p:nvSpPr>
        <p:spPr>
          <a:xfrm>
            <a:off x="1756612" y="-630345"/>
            <a:ext cx="9853862" cy="2062103"/>
          </a:xfrm>
          <a:prstGeom prst="rect">
            <a:avLst/>
          </a:prstGeom>
          <a:noFill/>
        </p:spPr>
        <p:txBody>
          <a:bodyPr wrap="square">
            <a:spAutoFit/>
          </a:bodyPr>
          <a:lstStyle/>
          <a:p>
            <a:pPr algn="l"/>
            <a:endParaRPr lang="en-GB" sz="4000" b="0" i="0" u="none" strike="noStrike" baseline="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sz="4400" b="1" i="0" u="none" strike="noStrike" baseline="0" dirty="0">
                <a:latin typeface="Calibri" panose="020F0502020204030204" pitchFamily="34" charset="0"/>
                <a:ea typeface="Calibri" panose="020F0502020204030204" pitchFamily="34" charset="0"/>
                <a:cs typeface="Calibri" panose="020F0502020204030204" pitchFamily="34" charset="0"/>
              </a:rPr>
              <a:t>Times tables -Expectation and progression from National Curriculum</a:t>
            </a:r>
            <a:endParaRPr lang="en-GB" sz="4400" b="1" i="0" u="none" strike="noStrike" baseline="0" dirty="0">
              <a:solidFill>
                <a:srgbClr val="000000"/>
              </a:solidFill>
              <a:latin typeface="Agency FB" panose="020B0503020202020204" pitchFamily="34" charset="0"/>
            </a:endParaRPr>
          </a:p>
        </p:txBody>
      </p:sp>
      <p:pic>
        <p:nvPicPr>
          <p:cNvPr id="5" name="Picture 4" descr="A screenshot of a computer&#10;&#10;AI-generated content may be incorrect.">
            <a:extLst>
              <a:ext uri="{FF2B5EF4-FFF2-40B4-BE49-F238E27FC236}">
                <a16:creationId xmlns:a16="http://schemas.microsoft.com/office/drawing/2014/main" id="{815AB7E5-D3EA-4C66-7D66-2B551D8F2D1A}"/>
              </a:ext>
            </a:extLst>
          </p:cNvPr>
          <p:cNvPicPr>
            <a:picLocks noChangeAspect="1"/>
          </p:cNvPicPr>
          <p:nvPr/>
        </p:nvPicPr>
        <p:blipFill>
          <a:blip r:embed="rId3"/>
          <a:stretch>
            <a:fillRect/>
          </a:stretch>
        </p:blipFill>
        <p:spPr>
          <a:xfrm>
            <a:off x="15000" y="1287379"/>
            <a:ext cx="14579602" cy="6027821"/>
          </a:xfrm>
          <a:prstGeom prst="rect">
            <a:avLst/>
          </a:prstGeom>
        </p:spPr>
      </p:pic>
      <p:pic>
        <p:nvPicPr>
          <p:cNvPr id="7" name="Picture 6" descr="A blue and yellow logo&#10;&#10;AI-generated content may be incorrect.">
            <a:extLst>
              <a:ext uri="{FF2B5EF4-FFF2-40B4-BE49-F238E27FC236}">
                <a16:creationId xmlns:a16="http://schemas.microsoft.com/office/drawing/2014/main" id="{AF715646-58CA-395C-9E77-C0AEF06E0525}"/>
              </a:ext>
            </a:extLst>
          </p:cNvPr>
          <p:cNvPicPr>
            <a:picLocks noChangeAspect="1"/>
          </p:cNvPicPr>
          <p:nvPr/>
        </p:nvPicPr>
        <p:blipFill>
          <a:blip r:embed="rId4"/>
          <a:stretch>
            <a:fillRect/>
          </a:stretch>
        </p:blipFill>
        <p:spPr>
          <a:xfrm>
            <a:off x="13352086" y="0"/>
            <a:ext cx="1117460" cy="1434921"/>
          </a:xfrm>
          <a:prstGeom prst="rect">
            <a:avLst/>
          </a:prstGeom>
        </p:spPr>
      </p:pic>
    </p:spTree>
    <p:extLst>
      <p:ext uri="{BB962C8B-B14F-4D97-AF65-F5344CB8AC3E}">
        <p14:creationId xmlns:p14="http://schemas.microsoft.com/office/powerpoint/2010/main" val="36945825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BCB685B-6F91-F7E6-A78E-F79B497959B0}"/>
              </a:ext>
            </a:extLst>
          </p:cNvPr>
          <p:cNvSpPr txBox="1"/>
          <p:nvPr/>
        </p:nvSpPr>
        <p:spPr>
          <a:xfrm>
            <a:off x="1383632" y="325433"/>
            <a:ext cx="11357810" cy="6463308"/>
          </a:xfrm>
          <a:prstGeom prst="rect">
            <a:avLst/>
          </a:prstGeom>
          <a:noFill/>
        </p:spPr>
        <p:txBody>
          <a:bodyPr wrap="square">
            <a:spAutoFit/>
          </a:bodyPr>
          <a:lstStyle/>
          <a:p>
            <a:pPr algn="ctr"/>
            <a:r>
              <a:rPr lang="en-GB" sz="4400" b="1" i="0" u="none" strike="noStrike" baseline="0" dirty="0">
                <a:solidFill>
                  <a:srgbClr val="000000"/>
                </a:solidFill>
                <a:latin typeface="Calibri" panose="020F0502020204030204" pitchFamily="34" charset="0"/>
                <a:ea typeface="Calibri" panose="020F0502020204030204" pitchFamily="34" charset="0"/>
                <a:cs typeface="Calibri" panose="020F0502020204030204" pitchFamily="34" charset="0"/>
              </a:rPr>
              <a:t>Why the times table check?</a:t>
            </a:r>
          </a:p>
          <a:p>
            <a:endParaRPr lang="en-GB" sz="4400" b="0" i="0" u="none" strike="noStrike" baseline="0" dirty="0">
              <a:latin typeface="Calibri" panose="020F0502020204030204" pitchFamily="34" charset="0"/>
              <a:ea typeface="Calibri" panose="020F0502020204030204" pitchFamily="34" charset="0"/>
              <a:cs typeface="Calibri" panose="020F0502020204030204" pitchFamily="34" charset="0"/>
            </a:endParaRPr>
          </a:p>
          <a:p>
            <a:pPr marL="571500" indent="-571500">
              <a:buFont typeface="Arial" panose="020B0604020202020204" pitchFamily="34" charset="0"/>
              <a:buChar char="•"/>
            </a:pPr>
            <a:r>
              <a:rPr lang="en-GB" sz="4400" b="0" i="0" u="none" strike="noStrike" baseline="0" dirty="0">
                <a:latin typeface="Calibri" panose="020F0502020204030204" pitchFamily="34" charset="0"/>
                <a:ea typeface="Calibri" panose="020F0502020204030204" pitchFamily="34" charset="0"/>
                <a:cs typeface="Calibri" panose="020F0502020204030204" pitchFamily="34" charset="0"/>
              </a:rPr>
              <a:t>The purpose of the check is to determine whether pupils can fluently recall their times tables up to 12, which is essential for future success in mathematics. </a:t>
            </a:r>
          </a:p>
          <a:p>
            <a:endParaRPr lang="en-GB" sz="4400" b="0" i="0" u="none" strike="noStrike" baseline="0" dirty="0">
              <a:latin typeface="Calibri" panose="020F0502020204030204" pitchFamily="34" charset="0"/>
              <a:ea typeface="Calibri" panose="020F0502020204030204" pitchFamily="34" charset="0"/>
              <a:cs typeface="Calibri" panose="020F0502020204030204" pitchFamily="34" charset="0"/>
            </a:endParaRPr>
          </a:p>
          <a:p>
            <a:pPr marL="571500" indent="-571500">
              <a:buFont typeface="Arial" panose="020B0604020202020204" pitchFamily="34" charset="0"/>
              <a:buChar char="•"/>
            </a:pPr>
            <a:r>
              <a:rPr lang="en-GB" sz="4400" b="0" i="0" u="none" strike="noStrike" baseline="0" dirty="0">
                <a:latin typeface="Calibri" panose="020F0502020204030204" pitchFamily="34" charset="0"/>
                <a:ea typeface="Calibri" panose="020F0502020204030204" pitchFamily="34" charset="0"/>
                <a:cs typeface="Calibri" panose="020F0502020204030204" pitchFamily="34" charset="0"/>
              </a:rPr>
              <a:t>It will also help your child’s school to identify pupils who may need additional support. </a:t>
            </a:r>
          </a:p>
          <a:p>
            <a:endParaRPr lang="en-GB" sz="1800" b="0" i="0" u="none" strike="noStrike" baseline="0" dirty="0">
              <a:latin typeface="Agency FB" panose="020B0503020202020204" pitchFamily="34" charset="0"/>
            </a:endParaRPr>
          </a:p>
        </p:txBody>
      </p:sp>
      <p:pic>
        <p:nvPicPr>
          <p:cNvPr id="5" name="Picture 4" descr="A blue and yellow logo&#10;&#10;AI-generated content may be incorrect.">
            <a:extLst>
              <a:ext uri="{FF2B5EF4-FFF2-40B4-BE49-F238E27FC236}">
                <a16:creationId xmlns:a16="http://schemas.microsoft.com/office/drawing/2014/main" id="{50E9DD17-07D8-45EA-9B71-FE694FD71178}"/>
              </a:ext>
            </a:extLst>
          </p:cNvPr>
          <p:cNvPicPr>
            <a:picLocks noChangeAspect="1"/>
          </p:cNvPicPr>
          <p:nvPr/>
        </p:nvPicPr>
        <p:blipFill>
          <a:blip r:embed="rId3"/>
          <a:stretch>
            <a:fillRect/>
          </a:stretch>
        </p:blipFill>
        <p:spPr>
          <a:xfrm>
            <a:off x="13246768" y="184907"/>
            <a:ext cx="1117460" cy="1434921"/>
          </a:xfrm>
          <a:prstGeom prst="rect">
            <a:avLst/>
          </a:prstGeom>
        </p:spPr>
      </p:pic>
    </p:spTree>
    <p:extLst>
      <p:ext uri="{BB962C8B-B14F-4D97-AF65-F5344CB8AC3E}">
        <p14:creationId xmlns:p14="http://schemas.microsoft.com/office/powerpoint/2010/main" val="3775663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4325303" y="744796"/>
            <a:ext cx="4961811" cy="620078"/>
          </a:xfrm>
          <a:prstGeom prst="rect">
            <a:avLst/>
          </a:prstGeom>
          <a:noFill/>
          <a:ln/>
        </p:spPr>
        <p:txBody>
          <a:bodyPr wrap="none" lIns="0" tIns="0" rIns="0" bIns="0" rtlCol="0" anchor="t"/>
          <a:lstStyle/>
          <a:p>
            <a:pPr marL="0" indent="0" algn="l">
              <a:lnSpc>
                <a:spcPts val="4850"/>
              </a:lnSpc>
              <a:buNone/>
            </a:pPr>
            <a:r>
              <a:rPr lang="en-US" sz="4800" b="1" dirty="0">
                <a:solidFill>
                  <a:srgbClr val="231971"/>
                </a:solidFill>
                <a:latin typeface="Calibri" panose="020F0502020204030204" pitchFamily="34" charset="0"/>
                <a:ea typeface="Calibri" panose="020F0502020204030204" pitchFamily="34" charset="0"/>
                <a:cs typeface="Calibri" panose="020F0502020204030204" pitchFamily="34" charset="0"/>
              </a:rPr>
              <a:t>What is the MTC?</a:t>
            </a:r>
            <a:endParaRPr lang="en-US" sz="4800" dirty="0">
              <a:latin typeface="Calibri" panose="020F0502020204030204" pitchFamily="34" charset="0"/>
              <a:ea typeface="Calibri" panose="020F0502020204030204" pitchFamily="34" charset="0"/>
              <a:cs typeface="Calibri" panose="020F0502020204030204" pitchFamily="34" charset="0"/>
            </a:endParaRPr>
          </a:p>
        </p:txBody>
      </p:sp>
      <p:sp>
        <p:nvSpPr>
          <p:cNvPr id="3" name="Shape 1"/>
          <p:cNvSpPr/>
          <p:nvPr/>
        </p:nvSpPr>
        <p:spPr>
          <a:xfrm>
            <a:off x="793790" y="2475667"/>
            <a:ext cx="3111937" cy="2091809"/>
          </a:xfrm>
          <a:prstGeom prst="roundRect">
            <a:avLst>
              <a:gd name="adj" fmla="val 5246"/>
            </a:avLst>
          </a:prstGeom>
          <a:solidFill>
            <a:srgbClr val="FAFAFA">
              <a:alpha val="95000"/>
            </a:srgbClr>
          </a:solidFill>
          <a:ln/>
        </p:spPr>
        <p:txBody>
          <a:bodyPr/>
          <a:lstStyle/>
          <a:p>
            <a:endParaRPr lang="en-GB">
              <a:latin typeface="Calibri" panose="020F0502020204030204" pitchFamily="34" charset="0"/>
              <a:ea typeface="Calibri" panose="020F0502020204030204" pitchFamily="34" charset="0"/>
              <a:cs typeface="Calibri" panose="020F0502020204030204" pitchFamily="34" charset="0"/>
            </a:endParaRPr>
          </a:p>
        </p:txBody>
      </p:sp>
      <p:sp>
        <p:nvSpPr>
          <p:cNvPr id="4" name="Shape 2"/>
          <p:cNvSpPr/>
          <p:nvPr/>
        </p:nvSpPr>
        <p:spPr>
          <a:xfrm>
            <a:off x="793790" y="2452807"/>
            <a:ext cx="3111937" cy="91440"/>
          </a:xfrm>
          <a:prstGeom prst="roundRect">
            <a:avLst>
              <a:gd name="adj" fmla="val 91163"/>
            </a:avLst>
          </a:prstGeom>
          <a:solidFill>
            <a:srgbClr val="5E4CE6"/>
          </a:solidFill>
          <a:ln/>
        </p:spPr>
        <p:txBody>
          <a:bodyPr/>
          <a:lstStyle/>
          <a:p>
            <a:endParaRPr lang="en-GB">
              <a:latin typeface="Calibri" panose="020F0502020204030204" pitchFamily="34" charset="0"/>
              <a:ea typeface="Calibri" panose="020F0502020204030204" pitchFamily="34" charset="0"/>
              <a:cs typeface="Calibri" panose="020F0502020204030204" pitchFamily="34" charset="0"/>
            </a:endParaRPr>
          </a:p>
        </p:txBody>
      </p:sp>
      <p:sp>
        <p:nvSpPr>
          <p:cNvPr id="5" name="Shape 3"/>
          <p:cNvSpPr/>
          <p:nvPr/>
        </p:nvSpPr>
        <p:spPr>
          <a:xfrm>
            <a:off x="2052042" y="2178010"/>
            <a:ext cx="595313" cy="595313"/>
          </a:xfrm>
          <a:prstGeom prst="roundRect">
            <a:avLst>
              <a:gd name="adj" fmla="val 153600"/>
            </a:avLst>
          </a:prstGeom>
          <a:solidFill>
            <a:srgbClr val="5E4CE6"/>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6" name="Text 4"/>
          <p:cNvSpPr/>
          <p:nvPr/>
        </p:nvSpPr>
        <p:spPr>
          <a:xfrm>
            <a:off x="2230636" y="2326838"/>
            <a:ext cx="238125" cy="297656"/>
          </a:xfrm>
          <a:prstGeom prst="rect">
            <a:avLst/>
          </a:prstGeom>
          <a:noFill/>
          <a:ln/>
        </p:spPr>
        <p:txBody>
          <a:bodyPr wrap="none" lIns="0" tIns="0" rIns="0" bIns="0" rtlCol="0" anchor="t"/>
          <a:lstStyle/>
          <a:p>
            <a:pPr marL="0" indent="0" algn="l">
              <a:lnSpc>
                <a:spcPts val="3000"/>
              </a:lnSpc>
              <a:buNone/>
            </a:pPr>
            <a:r>
              <a:rPr lang="en-US" sz="2000" b="1" dirty="0">
                <a:solidFill>
                  <a:srgbClr val="FFFFFF"/>
                </a:solidFill>
                <a:latin typeface="Calibri" panose="020F0502020204030204" pitchFamily="34" charset="0"/>
                <a:ea typeface="Calibri" panose="020F0502020204030204" pitchFamily="34" charset="0"/>
                <a:cs typeface="Calibri" panose="020F0502020204030204" pitchFamily="34" charset="0"/>
              </a:rPr>
              <a:t>1</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 5"/>
          <p:cNvSpPr/>
          <p:nvPr/>
        </p:nvSpPr>
        <p:spPr>
          <a:xfrm>
            <a:off x="1015008" y="2971800"/>
            <a:ext cx="2664143" cy="310158"/>
          </a:xfrm>
          <a:prstGeom prst="rect">
            <a:avLst/>
          </a:prstGeom>
          <a:noFill/>
          <a:ln/>
        </p:spPr>
        <p:txBody>
          <a:bodyPr wrap="none" lIns="0" tIns="0" rIns="0" bIns="0" rtlCol="0" anchor="t"/>
          <a:lstStyle/>
          <a:p>
            <a:pPr marL="0" indent="0" algn="l">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Online check for</a:t>
            </a:r>
          </a:p>
          <a:p>
            <a:pPr marL="0" indent="0" algn="ctr">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 Year 4</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 6"/>
          <p:cNvSpPr/>
          <p:nvPr/>
        </p:nvSpPr>
        <p:spPr>
          <a:xfrm>
            <a:off x="1138701" y="3645098"/>
            <a:ext cx="2233518" cy="782836"/>
          </a:xfrm>
          <a:prstGeom prst="rect">
            <a:avLst/>
          </a:prstGeom>
          <a:noFill/>
          <a:ln/>
        </p:spPr>
        <p:txBody>
          <a:bodyPr wrap="none" lIns="0" tIns="0" rIns="0" bIns="0" rtlCol="0" anchor="t"/>
          <a:lstStyle/>
          <a:p>
            <a:pPr marL="0" indent="0" algn="ctr">
              <a:lnSpc>
                <a:spcPts val="2500"/>
              </a:lnSpc>
              <a:buNone/>
            </a:pPr>
            <a:r>
              <a:rPr lang="en-US" sz="2400" b="1" dirty="0">
                <a:solidFill>
                  <a:srgbClr val="2A2742"/>
                </a:solidFill>
                <a:latin typeface="Calibri" panose="020F0502020204030204" pitchFamily="34" charset="0"/>
                <a:ea typeface="Calibri" panose="020F0502020204030204" pitchFamily="34" charset="0"/>
                <a:cs typeface="Calibri" panose="020F0502020204030204" pitchFamily="34" charset="0"/>
              </a:rPr>
              <a:t>Taken on a computer </a:t>
            </a:r>
          </a:p>
          <a:p>
            <a:pPr marL="0" indent="0" algn="ctr">
              <a:lnSpc>
                <a:spcPts val="2500"/>
              </a:lnSpc>
              <a:buNone/>
            </a:pPr>
            <a:r>
              <a:rPr lang="en-US" sz="2400" b="1" dirty="0">
                <a:solidFill>
                  <a:srgbClr val="2A2742"/>
                </a:solidFill>
                <a:latin typeface="Calibri" panose="020F0502020204030204" pitchFamily="34" charset="0"/>
                <a:ea typeface="Calibri" panose="020F0502020204030204" pitchFamily="34" charset="0"/>
                <a:cs typeface="Calibri" panose="020F0502020204030204" pitchFamily="34" charset="0"/>
              </a:rPr>
              <a:t>or tablet</a:t>
            </a:r>
            <a:endParaRPr lang="en-US" sz="2400" b="1" dirty="0">
              <a:latin typeface="Calibri" panose="020F0502020204030204" pitchFamily="34" charset="0"/>
              <a:ea typeface="Calibri" panose="020F0502020204030204" pitchFamily="34" charset="0"/>
              <a:cs typeface="Calibri" panose="020F0502020204030204" pitchFamily="34" charset="0"/>
            </a:endParaRPr>
          </a:p>
        </p:txBody>
      </p:sp>
      <p:sp>
        <p:nvSpPr>
          <p:cNvPr id="9" name="Shape 7"/>
          <p:cNvSpPr/>
          <p:nvPr/>
        </p:nvSpPr>
        <p:spPr>
          <a:xfrm>
            <a:off x="4104084" y="2475667"/>
            <a:ext cx="3111937" cy="2091809"/>
          </a:xfrm>
          <a:prstGeom prst="roundRect">
            <a:avLst>
              <a:gd name="adj" fmla="val 5246"/>
            </a:avLst>
          </a:prstGeom>
          <a:solidFill>
            <a:srgbClr val="FAFAFA">
              <a:alpha val="95000"/>
            </a:srgbClr>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10" name="Shape 8"/>
          <p:cNvSpPr/>
          <p:nvPr/>
        </p:nvSpPr>
        <p:spPr>
          <a:xfrm>
            <a:off x="4104084" y="2452807"/>
            <a:ext cx="3111937" cy="91440"/>
          </a:xfrm>
          <a:prstGeom prst="roundRect">
            <a:avLst>
              <a:gd name="adj" fmla="val 91163"/>
            </a:avLst>
          </a:prstGeom>
          <a:solidFill>
            <a:srgbClr val="5E4CE6"/>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11" name="Shape 9"/>
          <p:cNvSpPr/>
          <p:nvPr/>
        </p:nvSpPr>
        <p:spPr>
          <a:xfrm>
            <a:off x="5362337" y="2178010"/>
            <a:ext cx="595313" cy="595313"/>
          </a:xfrm>
          <a:prstGeom prst="roundRect">
            <a:avLst>
              <a:gd name="adj" fmla="val 153600"/>
            </a:avLst>
          </a:prstGeom>
          <a:solidFill>
            <a:srgbClr val="5E4CE6"/>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12" name="Text 10"/>
          <p:cNvSpPr/>
          <p:nvPr/>
        </p:nvSpPr>
        <p:spPr>
          <a:xfrm>
            <a:off x="5540931" y="2326838"/>
            <a:ext cx="238125" cy="297656"/>
          </a:xfrm>
          <a:prstGeom prst="rect">
            <a:avLst/>
          </a:prstGeom>
          <a:noFill/>
          <a:ln/>
        </p:spPr>
        <p:txBody>
          <a:bodyPr wrap="none" lIns="0" tIns="0" rIns="0" bIns="0" rtlCol="0" anchor="t"/>
          <a:lstStyle/>
          <a:p>
            <a:pPr marL="0" indent="0" algn="l">
              <a:lnSpc>
                <a:spcPts val="3000"/>
              </a:lnSpc>
              <a:buNone/>
            </a:pPr>
            <a:r>
              <a:rPr lang="en-US" sz="2000" b="1" dirty="0">
                <a:solidFill>
                  <a:srgbClr val="FFFFFF"/>
                </a:solidFill>
                <a:latin typeface="Calibri" panose="020F0502020204030204" pitchFamily="34" charset="0"/>
                <a:ea typeface="Calibri" panose="020F0502020204030204" pitchFamily="34" charset="0"/>
                <a:cs typeface="Calibri" panose="020F0502020204030204" pitchFamily="34" charset="0"/>
              </a:rPr>
              <a:t>2</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11"/>
          <p:cNvSpPr/>
          <p:nvPr/>
        </p:nvSpPr>
        <p:spPr>
          <a:xfrm>
            <a:off x="4325303" y="2971800"/>
            <a:ext cx="2669500" cy="620316"/>
          </a:xfrm>
          <a:prstGeom prst="rect">
            <a:avLst/>
          </a:prstGeom>
          <a:noFill/>
          <a:ln/>
        </p:spPr>
        <p:txBody>
          <a:bodyPr wrap="square" lIns="0" tIns="0" rIns="0" bIns="0" rtlCol="0" anchor="t"/>
          <a:lstStyle/>
          <a:p>
            <a:pPr marL="0" indent="0" algn="ctr">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25 multiplication questions</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14" name="Text 12"/>
          <p:cNvSpPr/>
          <p:nvPr/>
        </p:nvSpPr>
        <p:spPr>
          <a:xfrm>
            <a:off x="4325303" y="3711178"/>
            <a:ext cx="2669500" cy="635079"/>
          </a:xfrm>
          <a:prstGeom prst="rect">
            <a:avLst/>
          </a:prstGeom>
          <a:noFill/>
          <a:ln/>
        </p:spPr>
        <p:txBody>
          <a:bodyPr wrap="square" lIns="0" tIns="0" rIns="0" bIns="0" rtlCol="0" anchor="t"/>
          <a:lstStyle/>
          <a:p>
            <a:pPr marL="0" indent="0" algn="l">
              <a:lnSpc>
                <a:spcPts val="2500"/>
              </a:lnSpc>
              <a:buNone/>
            </a:pPr>
            <a:r>
              <a:rPr lang="en-US" sz="2400" b="1" dirty="0">
                <a:solidFill>
                  <a:srgbClr val="2A2742"/>
                </a:solidFill>
                <a:latin typeface="Calibri" panose="020F0502020204030204" pitchFamily="34" charset="0"/>
                <a:ea typeface="Calibri" panose="020F0502020204030204" pitchFamily="34" charset="0"/>
                <a:cs typeface="Calibri" panose="020F0502020204030204" pitchFamily="34" charset="0"/>
              </a:rPr>
              <a:t>Plus 3 practice questions to start</a:t>
            </a:r>
            <a:endParaRPr lang="en-US" sz="2400" b="1" dirty="0">
              <a:latin typeface="Calibri" panose="020F0502020204030204" pitchFamily="34" charset="0"/>
              <a:ea typeface="Calibri" panose="020F0502020204030204" pitchFamily="34" charset="0"/>
              <a:cs typeface="Calibri" panose="020F0502020204030204" pitchFamily="34" charset="0"/>
            </a:endParaRPr>
          </a:p>
        </p:txBody>
      </p:sp>
      <p:sp>
        <p:nvSpPr>
          <p:cNvPr id="15" name="Shape 13"/>
          <p:cNvSpPr/>
          <p:nvPr/>
        </p:nvSpPr>
        <p:spPr>
          <a:xfrm>
            <a:off x="7414379" y="2475667"/>
            <a:ext cx="3111937" cy="2091809"/>
          </a:xfrm>
          <a:prstGeom prst="roundRect">
            <a:avLst>
              <a:gd name="adj" fmla="val 5246"/>
            </a:avLst>
          </a:prstGeom>
          <a:solidFill>
            <a:srgbClr val="FAFAFA">
              <a:alpha val="95000"/>
            </a:srgbClr>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16" name="Shape 14"/>
          <p:cNvSpPr/>
          <p:nvPr/>
        </p:nvSpPr>
        <p:spPr>
          <a:xfrm>
            <a:off x="7414379" y="2452807"/>
            <a:ext cx="3111937" cy="91440"/>
          </a:xfrm>
          <a:prstGeom prst="roundRect">
            <a:avLst>
              <a:gd name="adj" fmla="val 91163"/>
            </a:avLst>
          </a:prstGeom>
          <a:solidFill>
            <a:srgbClr val="5E4CE6"/>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17" name="Shape 15"/>
          <p:cNvSpPr/>
          <p:nvPr/>
        </p:nvSpPr>
        <p:spPr>
          <a:xfrm>
            <a:off x="8672632" y="2178010"/>
            <a:ext cx="595313" cy="595313"/>
          </a:xfrm>
          <a:prstGeom prst="roundRect">
            <a:avLst>
              <a:gd name="adj" fmla="val 153600"/>
            </a:avLst>
          </a:prstGeom>
          <a:solidFill>
            <a:srgbClr val="5E4CE6"/>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18" name="Text 16"/>
          <p:cNvSpPr/>
          <p:nvPr/>
        </p:nvSpPr>
        <p:spPr>
          <a:xfrm>
            <a:off x="8851225" y="2326838"/>
            <a:ext cx="238125" cy="297656"/>
          </a:xfrm>
          <a:prstGeom prst="rect">
            <a:avLst/>
          </a:prstGeom>
          <a:noFill/>
          <a:ln/>
        </p:spPr>
        <p:txBody>
          <a:bodyPr wrap="none" lIns="0" tIns="0" rIns="0" bIns="0" rtlCol="0" anchor="t"/>
          <a:lstStyle/>
          <a:p>
            <a:pPr marL="0" indent="0" algn="l">
              <a:lnSpc>
                <a:spcPts val="3000"/>
              </a:lnSpc>
              <a:buNone/>
            </a:pPr>
            <a:r>
              <a:rPr lang="en-US" sz="2000" b="1" dirty="0">
                <a:solidFill>
                  <a:srgbClr val="FFFFFF"/>
                </a:solidFill>
                <a:latin typeface="Calibri" panose="020F0502020204030204" pitchFamily="34" charset="0"/>
                <a:ea typeface="Calibri" panose="020F0502020204030204" pitchFamily="34" charset="0"/>
                <a:cs typeface="Calibri" panose="020F0502020204030204" pitchFamily="34" charset="0"/>
              </a:rPr>
              <a:t>3</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19" name="Text 17"/>
          <p:cNvSpPr/>
          <p:nvPr/>
        </p:nvSpPr>
        <p:spPr>
          <a:xfrm>
            <a:off x="8015407" y="2892386"/>
            <a:ext cx="2610088" cy="310158"/>
          </a:xfrm>
          <a:prstGeom prst="rect">
            <a:avLst/>
          </a:prstGeom>
          <a:noFill/>
          <a:ln/>
        </p:spPr>
        <p:txBody>
          <a:bodyPr wrap="none" lIns="0" tIns="0" rIns="0" bIns="0" rtlCol="0" anchor="t"/>
          <a:lstStyle/>
          <a:p>
            <a:pPr marL="0" indent="0" algn="l">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6 seconds per </a:t>
            </a:r>
          </a:p>
          <a:p>
            <a:pPr marL="0" indent="0" algn="ctr">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question</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20" name="Text 18"/>
          <p:cNvSpPr/>
          <p:nvPr/>
        </p:nvSpPr>
        <p:spPr>
          <a:xfrm>
            <a:off x="7635597" y="3763227"/>
            <a:ext cx="2669500" cy="317540"/>
          </a:xfrm>
          <a:prstGeom prst="rect">
            <a:avLst/>
          </a:prstGeom>
          <a:noFill/>
          <a:ln/>
        </p:spPr>
        <p:txBody>
          <a:bodyPr wrap="none" lIns="0" tIns="0" rIns="0" bIns="0" rtlCol="0" anchor="t"/>
          <a:lstStyle/>
          <a:p>
            <a:pPr marL="0" indent="0" algn="l">
              <a:lnSpc>
                <a:spcPts val="2500"/>
              </a:lnSpc>
              <a:buNone/>
            </a:pPr>
            <a:r>
              <a:rPr lang="en-US" sz="2400" b="1" dirty="0">
                <a:solidFill>
                  <a:srgbClr val="2A2742"/>
                </a:solidFill>
                <a:latin typeface="Calibri" panose="020F0502020204030204" pitchFamily="34" charset="0"/>
                <a:ea typeface="Calibri" panose="020F0502020204030204" pitchFamily="34" charset="0"/>
                <a:cs typeface="Calibri" panose="020F0502020204030204" pitchFamily="34" charset="0"/>
              </a:rPr>
              <a:t>Time to think and type</a:t>
            </a:r>
            <a:endParaRPr lang="en-US" sz="2400" b="1" dirty="0">
              <a:latin typeface="Calibri" panose="020F0502020204030204" pitchFamily="34" charset="0"/>
              <a:ea typeface="Calibri" panose="020F0502020204030204" pitchFamily="34" charset="0"/>
              <a:cs typeface="Calibri" panose="020F0502020204030204" pitchFamily="34" charset="0"/>
            </a:endParaRPr>
          </a:p>
        </p:txBody>
      </p:sp>
      <p:sp>
        <p:nvSpPr>
          <p:cNvPr id="21" name="Shape 19"/>
          <p:cNvSpPr/>
          <p:nvPr/>
        </p:nvSpPr>
        <p:spPr>
          <a:xfrm>
            <a:off x="10747534" y="2427551"/>
            <a:ext cx="3111937" cy="2091809"/>
          </a:xfrm>
          <a:prstGeom prst="roundRect">
            <a:avLst>
              <a:gd name="adj" fmla="val 5246"/>
            </a:avLst>
          </a:prstGeom>
          <a:solidFill>
            <a:srgbClr val="FAFAFA">
              <a:alpha val="95000"/>
            </a:srgbClr>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22" name="Shape 20"/>
          <p:cNvSpPr/>
          <p:nvPr/>
        </p:nvSpPr>
        <p:spPr>
          <a:xfrm>
            <a:off x="10724674" y="2452807"/>
            <a:ext cx="3111937" cy="91440"/>
          </a:xfrm>
          <a:prstGeom prst="roundRect">
            <a:avLst>
              <a:gd name="adj" fmla="val 91163"/>
            </a:avLst>
          </a:prstGeom>
          <a:solidFill>
            <a:srgbClr val="5E4CE6"/>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23" name="Shape 21"/>
          <p:cNvSpPr/>
          <p:nvPr/>
        </p:nvSpPr>
        <p:spPr>
          <a:xfrm>
            <a:off x="11982926" y="2178010"/>
            <a:ext cx="595313" cy="595313"/>
          </a:xfrm>
          <a:prstGeom prst="roundRect">
            <a:avLst>
              <a:gd name="adj" fmla="val 153600"/>
            </a:avLst>
          </a:prstGeom>
          <a:solidFill>
            <a:srgbClr val="5E4CE6"/>
          </a:solidFill>
          <a:ln/>
        </p:spPr>
        <p:txBody>
          <a:bodyPr/>
          <a:lstStyle/>
          <a:p>
            <a:endParaRPr lang="en-GB" sz="2000">
              <a:latin typeface="Calibri" panose="020F0502020204030204" pitchFamily="34" charset="0"/>
              <a:ea typeface="Calibri" panose="020F0502020204030204" pitchFamily="34" charset="0"/>
              <a:cs typeface="Calibri" panose="020F0502020204030204" pitchFamily="34" charset="0"/>
            </a:endParaRPr>
          </a:p>
        </p:txBody>
      </p:sp>
      <p:sp>
        <p:nvSpPr>
          <p:cNvPr id="24" name="Text 22"/>
          <p:cNvSpPr/>
          <p:nvPr/>
        </p:nvSpPr>
        <p:spPr>
          <a:xfrm>
            <a:off x="12161520" y="2326838"/>
            <a:ext cx="238125" cy="297656"/>
          </a:xfrm>
          <a:prstGeom prst="rect">
            <a:avLst/>
          </a:prstGeom>
          <a:noFill/>
          <a:ln/>
        </p:spPr>
        <p:txBody>
          <a:bodyPr wrap="none" lIns="0" tIns="0" rIns="0" bIns="0" rtlCol="0" anchor="t"/>
          <a:lstStyle/>
          <a:p>
            <a:pPr marL="0" indent="0" algn="l">
              <a:lnSpc>
                <a:spcPts val="3000"/>
              </a:lnSpc>
              <a:buNone/>
            </a:pPr>
            <a:r>
              <a:rPr lang="en-US" sz="2000" b="1" dirty="0">
                <a:solidFill>
                  <a:srgbClr val="FFFFFF"/>
                </a:solidFill>
                <a:latin typeface="Calibri" panose="020F0502020204030204" pitchFamily="34" charset="0"/>
                <a:ea typeface="Calibri" panose="020F0502020204030204" pitchFamily="34" charset="0"/>
                <a:cs typeface="Calibri" panose="020F0502020204030204" pitchFamily="34" charset="0"/>
              </a:rPr>
              <a:t>4</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5" name="Text 23"/>
          <p:cNvSpPr/>
          <p:nvPr/>
        </p:nvSpPr>
        <p:spPr>
          <a:xfrm>
            <a:off x="11159192" y="2976010"/>
            <a:ext cx="2480905" cy="310158"/>
          </a:xfrm>
          <a:prstGeom prst="rect">
            <a:avLst/>
          </a:prstGeom>
          <a:noFill/>
          <a:ln/>
        </p:spPr>
        <p:txBody>
          <a:bodyPr wrap="none" lIns="0" tIns="0" rIns="0" bIns="0" rtlCol="0" anchor="t"/>
          <a:lstStyle/>
          <a:p>
            <a:pPr marL="0" indent="0" algn="l">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About 5 minutes </a:t>
            </a:r>
          </a:p>
          <a:p>
            <a:pPr marL="0" indent="0" algn="ctr">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total</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26" name="Text 24"/>
          <p:cNvSpPr/>
          <p:nvPr/>
        </p:nvSpPr>
        <p:spPr>
          <a:xfrm>
            <a:off x="10945832" y="3750885"/>
            <a:ext cx="2669500" cy="317540"/>
          </a:xfrm>
          <a:prstGeom prst="rect">
            <a:avLst/>
          </a:prstGeom>
          <a:noFill/>
          <a:ln/>
        </p:spPr>
        <p:txBody>
          <a:bodyPr wrap="none" lIns="0" tIns="0" rIns="0" bIns="0" rtlCol="0" anchor="t"/>
          <a:lstStyle/>
          <a:p>
            <a:pPr marL="0" indent="0" algn="l">
              <a:lnSpc>
                <a:spcPts val="2500"/>
              </a:lnSpc>
              <a:buNone/>
            </a:pPr>
            <a:r>
              <a:rPr lang="en-US" sz="2400" b="1" dirty="0">
                <a:solidFill>
                  <a:srgbClr val="2A2742"/>
                </a:solidFill>
                <a:latin typeface="Calibri" panose="020F0502020204030204" pitchFamily="34" charset="0"/>
                <a:ea typeface="Calibri" panose="020F0502020204030204" pitchFamily="34" charset="0"/>
                <a:cs typeface="Calibri" panose="020F0502020204030204" pitchFamily="34" charset="0"/>
              </a:rPr>
              <a:t>Quick and focused</a:t>
            </a:r>
            <a:endParaRPr lang="en-US" sz="2400" b="1" dirty="0">
              <a:latin typeface="Calibri" panose="020F0502020204030204" pitchFamily="34" charset="0"/>
              <a:ea typeface="Calibri" panose="020F0502020204030204" pitchFamily="34" charset="0"/>
              <a:cs typeface="Calibri" panose="020F0502020204030204" pitchFamily="34" charset="0"/>
            </a:endParaRPr>
          </a:p>
        </p:txBody>
      </p:sp>
      <p:sp>
        <p:nvSpPr>
          <p:cNvPr id="27" name="Shape 25"/>
          <p:cNvSpPr/>
          <p:nvPr/>
        </p:nvSpPr>
        <p:spPr>
          <a:xfrm>
            <a:off x="793790" y="5063490"/>
            <a:ext cx="13042821" cy="1464112"/>
          </a:xfrm>
          <a:prstGeom prst="roundRect">
            <a:avLst>
              <a:gd name="adj" fmla="val 7495"/>
            </a:avLst>
          </a:prstGeom>
          <a:solidFill>
            <a:srgbClr val="FAFAFA">
              <a:alpha val="95000"/>
            </a:srgbClr>
          </a:solidFill>
          <a:ln/>
        </p:spPr>
        <p:txBody>
          <a:bodyPr/>
          <a:lstStyle/>
          <a:p>
            <a:endParaRPr lang="en-GB">
              <a:latin typeface="Calibri" panose="020F0502020204030204" pitchFamily="34" charset="0"/>
              <a:ea typeface="Calibri" panose="020F0502020204030204" pitchFamily="34" charset="0"/>
              <a:cs typeface="Calibri" panose="020F0502020204030204" pitchFamily="34" charset="0"/>
            </a:endParaRPr>
          </a:p>
        </p:txBody>
      </p:sp>
      <p:sp>
        <p:nvSpPr>
          <p:cNvPr id="28" name="Shape 26"/>
          <p:cNvSpPr/>
          <p:nvPr/>
        </p:nvSpPr>
        <p:spPr>
          <a:xfrm>
            <a:off x="793790" y="5040630"/>
            <a:ext cx="13042821" cy="91440"/>
          </a:xfrm>
          <a:prstGeom prst="roundRect">
            <a:avLst>
              <a:gd name="adj" fmla="val 91163"/>
            </a:avLst>
          </a:prstGeom>
          <a:solidFill>
            <a:srgbClr val="5E4CE6"/>
          </a:solidFill>
          <a:ln/>
        </p:spPr>
        <p:txBody>
          <a:bodyPr/>
          <a:lstStyle/>
          <a:p>
            <a:endParaRPr lang="en-GB">
              <a:latin typeface="Calibri" panose="020F0502020204030204" pitchFamily="34" charset="0"/>
              <a:ea typeface="Calibri" panose="020F0502020204030204" pitchFamily="34" charset="0"/>
              <a:cs typeface="Calibri" panose="020F0502020204030204" pitchFamily="34" charset="0"/>
            </a:endParaRPr>
          </a:p>
        </p:txBody>
      </p:sp>
      <p:sp>
        <p:nvSpPr>
          <p:cNvPr id="29" name="Shape 27"/>
          <p:cNvSpPr/>
          <p:nvPr/>
        </p:nvSpPr>
        <p:spPr>
          <a:xfrm>
            <a:off x="7017544" y="4765834"/>
            <a:ext cx="595313" cy="595313"/>
          </a:xfrm>
          <a:prstGeom prst="roundRect">
            <a:avLst>
              <a:gd name="adj" fmla="val 153600"/>
            </a:avLst>
          </a:prstGeom>
          <a:solidFill>
            <a:srgbClr val="5E4CE6"/>
          </a:solidFill>
          <a:ln/>
        </p:spPr>
        <p:txBody>
          <a:bodyPr/>
          <a:lstStyle/>
          <a:p>
            <a:endParaRPr lang="en-GB">
              <a:latin typeface="Calibri" panose="020F0502020204030204" pitchFamily="34" charset="0"/>
              <a:ea typeface="Calibri" panose="020F0502020204030204" pitchFamily="34" charset="0"/>
              <a:cs typeface="Calibri" panose="020F0502020204030204" pitchFamily="34" charset="0"/>
            </a:endParaRPr>
          </a:p>
        </p:txBody>
      </p:sp>
      <p:sp>
        <p:nvSpPr>
          <p:cNvPr id="30" name="Text 28"/>
          <p:cNvSpPr/>
          <p:nvPr/>
        </p:nvSpPr>
        <p:spPr>
          <a:xfrm>
            <a:off x="7196137" y="4914662"/>
            <a:ext cx="238125" cy="297656"/>
          </a:xfrm>
          <a:prstGeom prst="rect">
            <a:avLst/>
          </a:prstGeom>
          <a:noFill/>
          <a:ln/>
        </p:spPr>
        <p:txBody>
          <a:bodyPr wrap="none" lIns="0" tIns="0" rIns="0" bIns="0" rtlCol="0" anchor="t"/>
          <a:lstStyle/>
          <a:p>
            <a:pPr marL="0" indent="0" algn="l">
              <a:lnSpc>
                <a:spcPts val="3000"/>
              </a:lnSpc>
              <a:buNone/>
            </a:pPr>
            <a:r>
              <a:rPr lang="en-US" sz="1850" b="1" dirty="0">
                <a:solidFill>
                  <a:srgbClr val="FFFFFF"/>
                </a:solidFill>
                <a:latin typeface="Calibri" panose="020F0502020204030204" pitchFamily="34" charset="0"/>
                <a:ea typeface="Calibri" panose="020F0502020204030204" pitchFamily="34" charset="0"/>
                <a:cs typeface="Calibri" panose="020F0502020204030204" pitchFamily="34" charset="0"/>
              </a:rPr>
              <a:t>5</a:t>
            </a:r>
            <a:endParaRPr lang="en-US" sz="1850" dirty="0">
              <a:latin typeface="Calibri" panose="020F0502020204030204" pitchFamily="34" charset="0"/>
              <a:ea typeface="Calibri" panose="020F0502020204030204" pitchFamily="34" charset="0"/>
              <a:cs typeface="Calibri" panose="020F0502020204030204" pitchFamily="34" charset="0"/>
            </a:endParaRPr>
          </a:p>
        </p:txBody>
      </p:sp>
      <p:sp>
        <p:nvSpPr>
          <p:cNvPr id="31" name="Text 29"/>
          <p:cNvSpPr/>
          <p:nvPr/>
        </p:nvSpPr>
        <p:spPr>
          <a:xfrm>
            <a:off x="1015008" y="5559623"/>
            <a:ext cx="2480905" cy="310158"/>
          </a:xfrm>
          <a:prstGeom prst="rect">
            <a:avLst/>
          </a:prstGeom>
          <a:noFill/>
          <a:ln/>
        </p:spPr>
        <p:txBody>
          <a:bodyPr wrap="none" lIns="0" tIns="0" rIns="0" bIns="0" rtlCol="0" anchor="t"/>
          <a:lstStyle/>
          <a:p>
            <a:pPr marL="0" indent="0" algn="l">
              <a:lnSpc>
                <a:spcPts val="24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June 2-week window</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32" name="Text 30"/>
          <p:cNvSpPr/>
          <p:nvPr/>
        </p:nvSpPr>
        <p:spPr>
          <a:xfrm>
            <a:off x="1015008" y="5988844"/>
            <a:ext cx="12600384" cy="317540"/>
          </a:xfrm>
          <a:prstGeom prst="rect">
            <a:avLst/>
          </a:prstGeom>
          <a:noFill/>
          <a:ln/>
        </p:spPr>
        <p:txBody>
          <a:bodyPr wrap="none" lIns="0" tIns="0" rIns="0" bIns="0" rtlCol="0" anchor="t"/>
          <a:lstStyle/>
          <a:p>
            <a:pPr marL="0" indent="0" algn="l">
              <a:lnSpc>
                <a:spcPts val="2500"/>
              </a:lnSpc>
              <a:buNone/>
            </a:pP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School chooses the day</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33" name="Text 31"/>
          <p:cNvSpPr/>
          <p:nvPr/>
        </p:nvSpPr>
        <p:spPr>
          <a:xfrm>
            <a:off x="793790" y="6750844"/>
            <a:ext cx="13042821" cy="317540"/>
          </a:xfrm>
          <a:prstGeom prst="rect">
            <a:avLst/>
          </a:prstGeom>
          <a:noFill/>
          <a:ln/>
        </p:spPr>
        <p:txBody>
          <a:bodyPr wrap="none" lIns="0" tIns="0" rIns="0" bIns="0" rtlCol="0" anchor="t"/>
          <a:lstStyle/>
          <a:p>
            <a:pPr marL="0" indent="0" algn="l">
              <a:lnSpc>
                <a:spcPts val="25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This is a short, calm check in familiar conditions. </a:t>
            </a:r>
          </a:p>
          <a:p>
            <a:pPr marL="0" indent="0" algn="l">
              <a:lnSpc>
                <a:spcPts val="2500"/>
              </a:lnSpc>
              <a:buNone/>
            </a:pPr>
            <a:endPar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0" indent="0" algn="l">
              <a:lnSpc>
                <a:spcPts val="25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We practise the format so children know exactly what to expect.</a:t>
            </a:r>
            <a:endParaRPr lang="en-US" sz="2800" b="1" dirty="0">
              <a:latin typeface="Calibri" panose="020F0502020204030204" pitchFamily="34" charset="0"/>
              <a:ea typeface="Calibri" panose="020F0502020204030204" pitchFamily="34" charset="0"/>
              <a:cs typeface="Calibri" panose="020F0502020204030204" pitchFamily="34" charset="0"/>
            </a:endParaRPr>
          </a:p>
        </p:txBody>
      </p:sp>
      <p:pic>
        <p:nvPicPr>
          <p:cNvPr id="35" name="Picture 34" descr="A blue and yellow logo&#10;&#10;AI-generated content may be incorrect.">
            <a:extLst>
              <a:ext uri="{FF2B5EF4-FFF2-40B4-BE49-F238E27FC236}">
                <a16:creationId xmlns:a16="http://schemas.microsoft.com/office/drawing/2014/main" id="{6AD92EBE-D78D-555A-E312-6A1925865269}"/>
              </a:ext>
            </a:extLst>
          </p:cNvPr>
          <p:cNvPicPr>
            <a:picLocks noChangeAspect="1"/>
          </p:cNvPicPr>
          <p:nvPr/>
        </p:nvPicPr>
        <p:blipFill>
          <a:blip r:embed="rId3"/>
          <a:stretch>
            <a:fillRect/>
          </a:stretch>
        </p:blipFill>
        <p:spPr>
          <a:xfrm>
            <a:off x="13277881" y="99433"/>
            <a:ext cx="1117460" cy="143492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4834294" y="355019"/>
            <a:ext cx="4961811" cy="620078"/>
          </a:xfrm>
          <a:prstGeom prst="rect">
            <a:avLst/>
          </a:prstGeom>
          <a:noFill/>
          <a:ln/>
        </p:spPr>
        <p:txBody>
          <a:bodyPr wrap="none" lIns="0" tIns="0" rIns="0" bIns="0" rtlCol="0" anchor="t"/>
          <a:lstStyle/>
          <a:p>
            <a:pPr marL="0" indent="0" algn="l">
              <a:lnSpc>
                <a:spcPts val="485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What It Looks Like</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 1"/>
          <p:cNvSpPr/>
          <p:nvPr/>
        </p:nvSpPr>
        <p:spPr>
          <a:xfrm>
            <a:off x="992148" y="2043613"/>
            <a:ext cx="198358" cy="248007"/>
          </a:xfrm>
          <a:prstGeom prst="rect">
            <a:avLst/>
          </a:prstGeom>
          <a:noFill/>
          <a:ln/>
        </p:spPr>
        <p:txBody>
          <a:bodyPr wrap="none" lIns="0" tIns="0" rIns="0" bIns="0" rtlCol="0" anchor="t"/>
          <a:lstStyle/>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01</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4" name="Shape 2"/>
          <p:cNvSpPr/>
          <p:nvPr/>
        </p:nvSpPr>
        <p:spPr>
          <a:xfrm>
            <a:off x="992148" y="2357939"/>
            <a:ext cx="6279356" cy="22860"/>
          </a:xfrm>
          <a:prstGeom prst="rect">
            <a:avLst/>
          </a:prstGeom>
          <a:solidFill>
            <a:srgbClr val="5E4CE6"/>
          </a:solidFill>
          <a:ln/>
        </p:spPr>
        <p:txBody>
          <a:bodyPr/>
          <a:lstStyle/>
          <a:p>
            <a:endParaRPr lang="en-GB" sz="3600">
              <a:latin typeface="Calibri" panose="020F0502020204030204" pitchFamily="34" charset="0"/>
              <a:ea typeface="Calibri" panose="020F0502020204030204" pitchFamily="34" charset="0"/>
              <a:cs typeface="Calibri" panose="020F0502020204030204" pitchFamily="34" charset="0"/>
            </a:endParaRPr>
          </a:p>
        </p:txBody>
      </p:sp>
      <p:sp>
        <p:nvSpPr>
          <p:cNvPr id="5" name="Text 3"/>
          <p:cNvSpPr/>
          <p:nvPr/>
        </p:nvSpPr>
        <p:spPr>
          <a:xfrm>
            <a:off x="992148" y="2502838"/>
            <a:ext cx="2591991" cy="310158"/>
          </a:xfrm>
          <a:prstGeom prst="rect">
            <a:avLst/>
          </a:prstGeom>
          <a:noFill/>
          <a:ln/>
        </p:spPr>
        <p:txBody>
          <a:bodyPr wrap="none" lIns="0" tIns="0" rIns="0" bIns="0" rtlCol="0" anchor="t"/>
          <a:lstStyle/>
          <a:p>
            <a:pPr marL="0" indent="0" algn="l">
              <a:lnSpc>
                <a:spcPts val="24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One question at a time</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 4"/>
          <p:cNvSpPr/>
          <p:nvPr/>
        </p:nvSpPr>
        <p:spPr>
          <a:xfrm>
            <a:off x="992148" y="3011354"/>
            <a:ext cx="6279356" cy="317540"/>
          </a:xfrm>
          <a:prstGeom prst="rect">
            <a:avLst/>
          </a:prstGeom>
          <a:noFill/>
          <a:ln/>
        </p:spPr>
        <p:txBody>
          <a:bodyPr wrap="none" lIns="0" tIns="0" rIns="0" bIns="0" rtlCol="0" anchor="t"/>
          <a:lstStyle/>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Screen shows: </a:t>
            </a: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__ × __ =</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 5"/>
          <p:cNvSpPr/>
          <p:nvPr/>
        </p:nvSpPr>
        <p:spPr>
          <a:xfrm>
            <a:off x="992148" y="3676079"/>
            <a:ext cx="198358" cy="248007"/>
          </a:xfrm>
          <a:prstGeom prst="rect">
            <a:avLst/>
          </a:prstGeom>
          <a:noFill/>
          <a:ln/>
        </p:spPr>
        <p:txBody>
          <a:bodyPr wrap="none" lIns="0" tIns="0" rIns="0" bIns="0" rtlCol="0" anchor="t"/>
          <a:lstStyle/>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02</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8" name="Shape 6"/>
          <p:cNvSpPr/>
          <p:nvPr/>
        </p:nvSpPr>
        <p:spPr>
          <a:xfrm>
            <a:off x="992148" y="3990404"/>
            <a:ext cx="6279356" cy="22860"/>
          </a:xfrm>
          <a:prstGeom prst="rect">
            <a:avLst/>
          </a:prstGeom>
          <a:solidFill>
            <a:srgbClr val="5E4CE6"/>
          </a:solidFill>
          <a:ln/>
        </p:spPr>
        <p:txBody>
          <a:bodyPr/>
          <a:lstStyle/>
          <a:p>
            <a:endParaRPr lang="en-GB" sz="3600">
              <a:latin typeface="Calibri" panose="020F0502020204030204" pitchFamily="34" charset="0"/>
              <a:ea typeface="Calibri" panose="020F0502020204030204" pitchFamily="34" charset="0"/>
              <a:cs typeface="Calibri" panose="020F0502020204030204" pitchFamily="34" charset="0"/>
            </a:endParaRPr>
          </a:p>
        </p:txBody>
      </p:sp>
      <p:sp>
        <p:nvSpPr>
          <p:cNvPr id="9" name="Text 7"/>
          <p:cNvSpPr/>
          <p:nvPr/>
        </p:nvSpPr>
        <p:spPr>
          <a:xfrm>
            <a:off x="992148" y="4135304"/>
            <a:ext cx="2617232" cy="310158"/>
          </a:xfrm>
          <a:prstGeom prst="rect">
            <a:avLst/>
          </a:prstGeom>
          <a:noFill/>
          <a:ln/>
        </p:spPr>
        <p:txBody>
          <a:bodyPr wrap="none" lIns="0" tIns="0" rIns="0" bIns="0" rtlCol="0" anchor="t"/>
          <a:lstStyle/>
          <a:p>
            <a:pPr marL="0" indent="0" algn="l">
              <a:lnSpc>
                <a:spcPts val="24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Child types the answer</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0" name="Text 8"/>
          <p:cNvSpPr/>
          <p:nvPr/>
        </p:nvSpPr>
        <p:spPr>
          <a:xfrm>
            <a:off x="992148" y="4643819"/>
            <a:ext cx="6279356" cy="317540"/>
          </a:xfrm>
          <a:prstGeom prst="rect">
            <a:avLst/>
          </a:prstGeom>
          <a:noFill/>
          <a:ln/>
        </p:spPr>
        <p:txBody>
          <a:bodyPr wrap="none" lIns="0" tIns="0" rIns="0" bIns="0" rtlCol="0" anchor="t"/>
          <a:lstStyle/>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Using the keyboard or number pad</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1" name="Text 9"/>
          <p:cNvSpPr/>
          <p:nvPr/>
        </p:nvSpPr>
        <p:spPr>
          <a:xfrm>
            <a:off x="992148" y="5308545"/>
            <a:ext cx="198358" cy="248007"/>
          </a:xfrm>
          <a:prstGeom prst="rect">
            <a:avLst/>
          </a:prstGeom>
          <a:noFill/>
          <a:ln/>
        </p:spPr>
        <p:txBody>
          <a:bodyPr wrap="none" lIns="0" tIns="0" rIns="0" bIns="0" rtlCol="0" anchor="t"/>
          <a:lstStyle/>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03</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2" name="Shape 10"/>
          <p:cNvSpPr/>
          <p:nvPr/>
        </p:nvSpPr>
        <p:spPr>
          <a:xfrm>
            <a:off x="992148" y="5622870"/>
            <a:ext cx="6279356" cy="22860"/>
          </a:xfrm>
          <a:prstGeom prst="rect">
            <a:avLst/>
          </a:prstGeom>
          <a:solidFill>
            <a:srgbClr val="5E4CE6"/>
          </a:solidFill>
          <a:ln/>
        </p:spPr>
        <p:txBody>
          <a:bodyPr/>
          <a:lstStyle/>
          <a:p>
            <a:endParaRPr lang="en-GB" sz="3600">
              <a:latin typeface="Calibri" panose="020F0502020204030204" pitchFamily="34" charset="0"/>
              <a:ea typeface="Calibri" panose="020F0502020204030204" pitchFamily="34" charset="0"/>
              <a:cs typeface="Calibri" panose="020F0502020204030204" pitchFamily="34" charset="0"/>
            </a:endParaRPr>
          </a:p>
        </p:txBody>
      </p:sp>
      <p:sp>
        <p:nvSpPr>
          <p:cNvPr id="13" name="Text 11"/>
          <p:cNvSpPr/>
          <p:nvPr/>
        </p:nvSpPr>
        <p:spPr>
          <a:xfrm>
            <a:off x="992148" y="5767769"/>
            <a:ext cx="2895005" cy="310158"/>
          </a:xfrm>
          <a:prstGeom prst="rect">
            <a:avLst/>
          </a:prstGeom>
          <a:noFill/>
          <a:ln/>
        </p:spPr>
        <p:txBody>
          <a:bodyPr wrap="none" lIns="0" tIns="0" rIns="0" bIns="0" rtlCol="0" anchor="t"/>
          <a:lstStyle/>
          <a:p>
            <a:pPr marL="0" indent="0" algn="l">
              <a:lnSpc>
                <a:spcPts val="24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Timer runs each question</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4" name="Text 12"/>
          <p:cNvSpPr/>
          <p:nvPr/>
        </p:nvSpPr>
        <p:spPr>
          <a:xfrm>
            <a:off x="992148" y="6276285"/>
            <a:ext cx="6279356" cy="317540"/>
          </a:xfrm>
          <a:prstGeom prst="rect">
            <a:avLst/>
          </a:prstGeom>
          <a:noFill/>
          <a:ln/>
        </p:spPr>
        <p:txBody>
          <a:bodyPr wrap="none" lIns="0" tIns="0" rIns="0" bIns="0" rtlCol="0" anchor="t"/>
          <a:lstStyle/>
          <a:p>
            <a:pPr marL="0" indent="0" algn="l">
              <a:lnSpc>
                <a:spcPts val="25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6 seconds to respond</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6" name="Shape 14"/>
          <p:cNvSpPr/>
          <p:nvPr/>
        </p:nvSpPr>
        <p:spPr>
          <a:xfrm>
            <a:off x="7763232" y="2043613"/>
            <a:ext cx="22860" cy="793909"/>
          </a:xfrm>
          <a:prstGeom prst="rect">
            <a:avLst/>
          </a:prstGeom>
          <a:solidFill>
            <a:srgbClr val="5E4CE6"/>
          </a:solidFill>
          <a:ln/>
        </p:spPr>
        <p:txBody>
          <a:bodyPr/>
          <a:lstStyle/>
          <a:p>
            <a:endParaRPr lang="en-GB" sz="3600">
              <a:latin typeface="Calibri" panose="020F0502020204030204" pitchFamily="34" charset="0"/>
              <a:ea typeface="Calibri" panose="020F0502020204030204" pitchFamily="34" charset="0"/>
              <a:cs typeface="Calibri" panose="020F0502020204030204" pitchFamily="34" charset="0"/>
            </a:endParaRPr>
          </a:p>
        </p:txBody>
      </p:sp>
      <p:sp>
        <p:nvSpPr>
          <p:cNvPr id="17" name="Text 15"/>
          <p:cNvSpPr/>
          <p:nvPr/>
        </p:nvSpPr>
        <p:spPr>
          <a:xfrm>
            <a:off x="7931674" y="5038173"/>
            <a:ext cx="6279356" cy="2813548"/>
          </a:xfrm>
          <a:prstGeom prst="rect">
            <a:avLst/>
          </a:prstGeom>
          <a:noFill/>
          <a:ln/>
        </p:spPr>
        <p:txBody>
          <a:bodyPr wrap="square" lIns="0" tIns="0" rIns="0" bIns="0" rtlCol="0" anchor="t"/>
          <a:lstStyle/>
          <a:p>
            <a:pPr marL="0" indent="0" algn="ctr">
              <a:lnSpc>
                <a:spcPct val="1500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It's like quick-fire recall, not written methods. Children simply type the answer they know.</a:t>
            </a:r>
            <a:endParaRPr lang="en-US" sz="3600" b="1" dirty="0">
              <a:latin typeface="Calibri" panose="020F0502020204030204" pitchFamily="34" charset="0"/>
              <a:ea typeface="Calibri" panose="020F0502020204030204" pitchFamily="34" charset="0"/>
              <a:cs typeface="Calibri" panose="020F0502020204030204" pitchFamily="34" charset="0"/>
            </a:endParaRPr>
          </a:p>
        </p:txBody>
      </p:sp>
      <p:pic>
        <p:nvPicPr>
          <p:cNvPr id="19" name="Picture 18" descr="A screenshot of a calculator&#10;&#10;AI-generated content may be incorrect.">
            <a:extLst>
              <a:ext uri="{FF2B5EF4-FFF2-40B4-BE49-F238E27FC236}">
                <a16:creationId xmlns:a16="http://schemas.microsoft.com/office/drawing/2014/main" id="{A5BFBCFA-F0C6-828C-7DD5-0142B0948E20}"/>
              </a:ext>
            </a:extLst>
          </p:cNvPr>
          <p:cNvPicPr>
            <a:picLocks noChangeAspect="1"/>
          </p:cNvPicPr>
          <p:nvPr/>
        </p:nvPicPr>
        <p:blipFill>
          <a:blip r:embed="rId3"/>
          <a:stretch>
            <a:fillRect/>
          </a:stretch>
        </p:blipFill>
        <p:spPr>
          <a:xfrm>
            <a:off x="8159338" y="1657952"/>
            <a:ext cx="5294787" cy="3104709"/>
          </a:xfrm>
          <a:prstGeom prst="rect">
            <a:avLst/>
          </a:prstGeom>
        </p:spPr>
      </p:pic>
      <p:pic>
        <p:nvPicPr>
          <p:cNvPr id="21" name="Picture 20" descr="A blue and yellow logo&#10;&#10;AI-generated content may be incorrect.">
            <a:extLst>
              <a:ext uri="{FF2B5EF4-FFF2-40B4-BE49-F238E27FC236}">
                <a16:creationId xmlns:a16="http://schemas.microsoft.com/office/drawing/2014/main" id="{06AE5CEA-7C1E-53DF-1281-83D576F763B1}"/>
              </a:ext>
            </a:extLst>
          </p:cNvPr>
          <p:cNvPicPr>
            <a:picLocks noChangeAspect="1"/>
          </p:cNvPicPr>
          <p:nvPr/>
        </p:nvPicPr>
        <p:blipFill>
          <a:blip r:embed="rId4"/>
          <a:stretch>
            <a:fillRect/>
          </a:stretch>
        </p:blipFill>
        <p:spPr>
          <a:xfrm>
            <a:off x="13454125" y="85275"/>
            <a:ext cx="1117460" cy="143492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409365" y="1523300"/>
            <a:ext cx="3213375" cy="4820063"/>
          </a:xfrm>
          <a:prstGeom prst="rect">
            <a:avLst/>
          </a:prstGeom>
        </p:spPr>
      </p:pic>
      <p:sp>
        <p:nvSpPr>
          <p:cNvPr id="3" name="Text 0"/>
          <p:cNvSpPr/>
          <p:nvPr/>
        </p:nvSpPr>
        <p:spPr>
          <a:xfrm>
            <a:off x="3632188" y="134972"/>
            <a:ext cx="4313992" cy="501372"/>
          </a:xfrm>
          <a:prstGeom prst="rect">
            <a:avLst/>
          </a:prstGeom>
          <a:noFill/>
          <a:ln/>
        </p:spPr>
        <p:txBody>
          <a:bodyPr wrap="none" lIns="0" tIns="0" rIns="0" bIns="0" rtlCol="0" anchor="t"/>
          <a:lstStyle/>
          <a:p>
            <a:pPr marL="0" indent="0" algn="l">
              <a:lnSpc>
                <a:spcPts val="390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Reassurance &amp; Support</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pic>
        <p:nvPicPr>
          <p:cNvPr id="4"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901600" y="1003815"/>
            <a:ext cx="401003" cy="401003"/>
          </a:xfrm>
          <a:prstGeom prst="rect">
            <a:avLst/>
          </a:prstGeom>
        </p:spPr>
      </p:pic>
      <p:sp>
        <p:nvSpPr>
          <p:cNvPr id="5" name="Text 1"/>
          <p:cNvSpPr/>
          <p:nvPr/>
        </p:nvSpPr>
        <p:spPr>
          <a:xfrm>
            <a:off x="6621550" y="1129325"/>
            <a:ext cx="2649260" cy="250627"/>
          </a:xfrm>
          <a:prstGeom prst="rect">
            <a:avLst/>
          </a:prstGeom>
          <a:noFill/>
          <a:ln/>
        </p:spPr>
        <p:txBody>
          <a:bodyPr wrap="none" lIns="0" tIns="0" rIns="0" bIns="0" rtlCol="0" anchor="t"/>
          <a:lstStyle/>
          <a:p>
            <a:pPr marL="0" indent="0" algn="l">
              <a:lnSpc>
                <a:spcPts val="1950"/>
              </a:lnSpc>
              <a:buNone/>
            </a:pPr>
            <a:r>
              <a:rPr lang="en-US" sz="3200" b="1" dirty="0">
                <a:solidFill>
                  <a:srgbClr val="2A2742"/>
                </a:solidFill>
                <a:latin typeface="Calibri" panose="020F0502020204030204" pitchFamily="34" charset="0"/>
                <a:ea typeface="Calibri" panose="020F0502020204030204" pitchFamily="34" charset="0"/>
                <a:cs typeface="Calibri" panose="020F0502020204030204" pitchFamily="34" charset="0"/>
              </a:rPr>
              <a:t>We practise little-and-often</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 2"/>
          <p:cNvSpPr/>
          <p:nvPr/>
        </p:nvSpPr>
        <p:spPr>
          <a:xfrm>
            <a:off x="5901600" y="1705964"/>
            <a:ext cx="7860506" cy="232172"/>
          </a:xfrm>
          <a:prstGeom prst="rect">
            <a:avLst/>
          </a:prstGeom>
          <a:noFill/>
          <a:ln/>
        </p:spPr>
        <p:txBody>
          <a:bodyPr wrap="none" lIns="0" tIns="0" rIns="0" bIns="0" rtlCol="0" anchor="t"/>
          <a:lstStyle/>
          <a:p>
            <a:pPr marL="0" indent="0" algn="l">
              <a:lnSpc>
                <a:spcPts val="1800"/>
              </a:lnSpc>
              <a:buNone/>
            </a:pP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Regular, short sessions build familiarity</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pic>
        <p:nvPicPr>
          <p:cNvPr id="7" name="Image 2"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901599" y="2445543"/>
            <a:ext cx="401003" cy="401003"/>
          </a:xfrm>
          <a:prstGeom prst="rect">
            <a:avLst/>
          </a:prstGeom>
        </p:spPr>
      </p:pic>
      <p:sp>
        <p:nvSpPr>
          <p:cNvPr id="8" name="Text 3"/>
          <p:cNvSpPr/>
          <p:nvPr/>
        </p:nvSpPr>
        <p:spPr>
          <a:xfrm>
            <a:off x="6529150" y="2595919"/>
            <a:ext cx="2860477" cy="250627"/>
          </a:xfrm>
          <a:prstGeom prst="rect">
            <a:avLst/>
          </a:prstGeom>
          <a:noFill/>
          <a:ln/>
        </p:spPr>
        <p:txBody>
          <a:bodyPr wrap="none" lIns="0" tIns="0" rIns="0" bIns="0" rtlCol="0" anchor="t"/>
          <a:lstStyle/>
          <a:p>
            <a:pPr marL="0" indent="0" algn="l">
              <a:lnSpc>
                <a:spcPts val="1950"/>
              </a:lnSpc>
              <a:buNone/>
            </a:pPr>
            <a:r>
              <a:rPr lang="en-US" sz="3200" b="1" dirty="0">
                <a:solidFill>
                  <a:srgbClr val="2A2742"/>
                </a:solidFill>
                <a:latin typeface="Calibri" panose="020F0502020204030204" pitchFamily="34" charset="0"/>
                <a:ea typeface="Calibri" panose="020F0502020204030204" pitchFamily="34" charset="0"/>
                <a:cs typeface="Calibri" panose="020F0502020204030204" pitchFamily="34" charset="0"/>
              </a:rPr>
              <a:t>It's normal to feel a bit nervous</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 4"/>
          <p:cNvSpPr/>
          <p:nvPr/>
        </p:nvSpPr>
        <p:spPr>
          <a:xfrm>
            <a:off x="5901600" y="3225133"/>
            <a:ext cx="7860506" cy="232172"/>
          </a:xfrm>
          <a:prstGeom prst="rect">
            <a:avLst/>
          </a:prstGeom>
          <a:noFill/>
          <a:ln/>
        </p:spPr>
        <p:txBody>
          <a:bodyPr wrap="none" lIns="0" tIns="0" rIns="0" bIns="0" rtlCol="0" anchor="t"/>
          <a:lstStyle/>
          <a:p>
            <a:pPr marL="0" indent="0" algn="l">
              <a:lnSpc>
                <a:spcPts val="1800"/>
              </a:lnSpc>
              <a:buNone/>
            </a:pP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We acknowledge feelings and build confidence</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pic>
        <p:nvPicPr>
          <p:cNvPr id="10" name="Image 3" descr="preencoded.png"/>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715150" y="3933332"/>
            <a:ext cx="401003" cy="401003"/>
          </a:xfrm>
          <a:prstGeom prst="rect">
            <a:avLst/>
          </a:prstGeom>
        </p:spPr>
      </p:pic>
      <p:sp>
        <p:nvSpPr>
          <p:cNvPr id="11" name="Text 5"/>
          <p:cNvSpPr/>
          <p:nvPr/>
        </p:nvSpPr>
        <p:spPr>
          <a:xfrm>
            <a:off x="6328648" y="4136923"/>
            <a:ext cx="4514850" cy="250627"/>
          </a:xfrm>
          <a:prstGeom prst="rect">
            <a:avLst/>
          </a:prstGeom>
          <a:noFill/>
          <a:ln/>
        </p:spPr>
        <p:txBody>
          <a:bodyPr wrap="none" lIns="0" tIns="0" rIns="0" bIns="0" rtlCol="0" anchor="t"/>
          <a:lstStyle/>
          <a:p>
            <a:pPr marL="0" indent="0" algn="l">
              <a:lnSpc>
                <a:spcPts val="1950"/>
              </a:lnSpc>
              <a:buNone/>
            </a:pPr>
            <a:r>
              <a:rPr lang="en-US" sz="3200" b="1" dirty="0">
                <a:solidFill>
                  <a:srgbClr val="2A2742"/>
                </a:solidFill>
                <a:latin typeface="Calibri" panose="020F0502020204030204" pitchFamily="34" charset="0"/>
                <a:ea typeface="Calibri" panose="020F0502020204030204" pitchFamily="34" charset="0"/>
                <a:cs typeface="Calibri" panose="020F0502020204030204" pitchFamily="34" charset="0"/>
              </a:rPr>
              <a:t>We build confidence through games and routines</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 6"/>
          <p:cNvSpPr/>
          <p:nvPr/>
        </p:nvSpPr>
        <p:spPr>
          <a:xfrm>
            <a:off x="6128147" y="4820063"/>
            <a:ext cx="7860506" cy="232172"/>
          </a:xfrm>
          <a:prstGeom prst="rect">
            <a:avLst/>
          </a:prstGeom>
          <a:noFill/>
          <a:ln/>
        </p:spPr>
        <p:txBody>
          <a:bodyPr wrap="none" lIns="0" tIns="0" rIns="0" bIns="0" rtlCol="0" anchor="t"/>
          <a:lstStyle/>
          <a:p>
            <a:pPr marL="0" indent="0" algn="l">
              <a:lnSpc>
                <a:spcPts val="1800"/>
              </a:lnSpc>
              <a:buNone/>
            </a:pP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Fun, engaging practice every day</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pic>
        <p:nvPicPr>
          <p:cNvPr id="13" name="Image 4"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727144" y="5628560"/>
            <a:ext cx="401003" cy="401003"/>
          </a:xfrm>
          <a:prstGeom prst="rect">
            <a:avLst/>
          </a:prstGeom>
        </p:spPr>
      </p:pic>
      <p:sp>
        <p:nvSpPr>
          <p:cNvPr id="14" name="Text 7"/>
          <p:cNvSpPr/>
          <p:nvPr/>
        </p:nvSpPr>
        <p:spPr>
          <a:xfrm>
            <a:off x="6910312" y="5703747"/>
            <a:ext cx="5395912" cy="250627"/>
          </a:xfrm>
          <a:prstGeom prst="rect">
            <a:avLst/>
          </a:prstGeom>
          <a:noFill/>
          <a:ln/>
        </p:spPr>
        <p:txBody>
          <a:bodyPr wrap="none" lIns="0" tIns="0" rIns="0" bIns="0" rtlCol="0" anchor="t"/>
          <a:lstStyle/>
          <a:p>
            <a:pPr marL="0" indent="0" algn="ctr">
              <a:lnSpc>
                <a:spcPts val="1950"/>
              </a:lnSpc>
              <a:buNone/>
            </a:pPr>
            <a:r>
              <a:rPr lang="en-US" sz="3200" b="1" dirty="0">
                <a:solidFill>
                  <a:srgbClr val="2A2742"/>
                </a:solidFill>
                <a:latin typeface="Calibri" panose="020F0502020204030204" pitchFamily="34" charset="0"/>
                <a:ea typeface="Calibri" panose="020F0502020204030204" pitchFamily="34" charset="0"/>
                <a:cs typeface="Calibri" panose="020F0502020204030204" pitchFamily="34" charset="0"/>
              </a:rPr>
              <a:t>Support and adaptations are available</a:t>
            </a:r>
          </a:p>
          <a:p>
            <a:pPr marL="0" indent="0" algn="ctr">
              <a:lnSpc>
                <a:spcPts val="1950"/>
              </a:lnSpc>
              <a:buNone/>
            </a:pPr>
            <a:r>
              <a:rPr lang="en-US" sz="3200" b="1" dirty="0">
                <a:solidFill>
                  <a:srgbClr val="2A2742"/>
                </a:solidFill>
                <a:latin typeface="Calibri" panose="020F0502020204030204" pitchFamily="34" charset="0"/>
                <a:ea typeface="Calibri" panose="020F0502020204030204" pitchFamily="34" charset="0"/>
                <a:cs typeface="Calibri" panose="020F0502020204030204" pitchFamily="34" charset="0"/>
              </a:rPr>
              <a:t> </a:t>
            </a:r>
          </a:p>
          <a:p>
            <a:pPr marL="0" indent="0" algn="ctr">
              <a:lnSpc>
                <a:spcPts val="1950"/>
              </a:lnSpc>
              <a:buNone/>
            </a:pPr>
            <a:r>
              <a:rPr lang="en-US" sz="3200" b="1" dirty="0">
                <a:solidFill>
                  <a:srgbClr val="2A2742"/>
                </a:solidFill>
                <a:latin typeface="Calibri" panose="020F0502020204030204" pitchFamily="34" charset="0"/>
                <a:ea typeface="Calibri" panose="020F0502020204030204" pitchFamily="34" charset="0"/>
                <a:cs typeface="Calibri" panose="020F0502020204030204" pitchFamily="34" charset="0"/>
              </a:rPr>
              <a:t>where appropriate</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8"/>
          <p:cNvSpPr/>
          <p:nvPr/>
        </p:nvSpPr>
        <p:spPr>
          <a:xfrm>
            <a:off x="6128147" y="6681075"/>
            <a:ext cx="7860506" cy="232172"/>
          </a:xfrm>
          <a:prstGeom prst="rect">
            <a:avLst/>
          </a:prstGeom>
          <a:noFill/>
          <a:ln/>
        </p:spPr>
        <p:txBody>
          <a:bodyPr wrap="none" lIns="0" tIns="0" rIns="0" bIns="0" rtlCol="0" anchor="t"/>
          <a:lstStyle/>
          <a:p>
            <a:pPr marL="0" indent="0" algn="l">
              <a:lnSpc>
                <a:spcPts val="1800"/>
              </a:lnSpc>
              <a:buNone/>
            </a:pP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We ensure every child is supported</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16" name="Text 9"/>
          <p:cNvSpPr/>
          <p:nvPr/>
        </p:nvSpPr>
        <p:spPr>
          <a:xfrm>
            <a:off x="5709575" y="7171849"/>
            <a:ext cx="8920825" cy="903647"/>
          </a:xfrm>
          <a:prstGeom prst="rect">
            <a:avLst/>
          </a:prstGeom>
          <a:noFill/>
          <a:ln/>
        </p:spPr>
        <p:txBody>
          <a:bodyPr wrap="square" lIns="0" tIns="0" rIns="0" bIns="0" rtlCol="0" anchor="t"/>
          <a:lstStyle/>
          <a:p>
            <a:pPr marL="0" indent="0" algn="l">
              <a:buNone/>
            </a:pP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This is about </a:t>
            </a:r>
            <a:r>
              <a:rPr lang="en-US" sz="3200" b="1" dirty="0">
                <a:solidFill>
                  <a:srgbClr val="9C9283"/>
                </a:solidFill>
                <a:latin typeface="Calibri" panose="020F0502020204030204" pitchFamily="34" charset="0"/>
                <a:ea typeface="Calibri" panose="020F0502020204030204" pitchFamily="34" charset="0"/>
                <a:cs typeface="Calibri" panose="020F0502020204030204" pitchFamily="34" charset="0"/>
              </a:rPr>
              <a:t>wellbeing and confidence</a:t>
            </a: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 not high stakes. We're here to help every child succeed.</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pic>
        <p:nvPicPr>
          <p:cNvPr id="18" name="Picture 17" descr="A blue and yellow logo&#10;&#10;AI-generated content may be incorrect.">
            <a:extLst>
              <a:ext uri="{FF2B5EF4-FFF2-40B4-BE49-F238E27FC236}">
                <a16:creationId xmlns:a16="http://schemas.microsoft.com/office/drawing/2014/main" id="{74B0F970-8AC0-5EEF-6E39-ABCC6CA3DBF9}"/>
              </a:ext>
            </a:extLst>
          </p:cNvPr>
          <p:cNvPicPr>
            <a:picLocks noChangeAspect="1"/>
          </p:cNvPicPr>
          <p:nvPr/>
        </p:nvPicPr>
        <p:blipFill>
          <a:blip r:embed="rId12"/>
          <a:stretch>
            <a:fillRect/>
          </a:stretch>
        </p:blipFill>
        <p:spPr>
          <a:xfrm>
            <a:off x="13203376" y="161372"/>
            <a:ext cx="1117460" cy="143492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3062168" y="309137"/>
            <a:ext cx="10216515" cy="620078"/>
          </a:xfrm>
          <a:prstGeom prst="rect">
            <a:avLst/>
          </a:prstGeom>
          <a:noFill/>
          <a:ln/>
        </p:spPr>
        <p:txBody>
          <a:bodyPr wrap="none" lIns="0" tIns="0" rIns="0" bIns="0" rtlCol="0" anchor="t"/>
          <a:lstStyle/>
          <a:p>
            <a:pPr marL="0" indent="0" algn="l">
              <a:lnSpc>
                <a:spcPts val="4850"/>
              </a:lnSpc>
              <a:buNone/>
            </a:pPr>
            <a:r>
              <a:rPr lang="en-US" sz="4000" b="1" dirty="0">
                <a:solidFill>
                  <a:srgbClr val="231971"/>
                </a:solidFill>
                <a:latin typeface="Calibri" panose="020F0502020204030204" pitchFamily="34" charset="0"/>
                <a:ea typeface="Calibri" panose="020F0502020204030204" pitchFamily="34" charset="0"/>
                <a:cs typeface="Calibri" panose="020F0502020204030204" pitchFamily="34" charset="0"/>
              </a:rPr>
              <a:t>How We Prepare at Our Lady of the Wayside</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3" name="Shape 1"/>
          <p:cNvSpPr/>
          <p:nvPr/>
        </p:nvSpPr>
        <p:spPr>
          <a:xfrm>
            <a:off x="152399" y="1578429"/>
            <a:ext cx="3314105" cy="3522959"/>
          </a:xfrm>
          <a:prstGeom prst="roundRect">
            <a:avLst>
              <a:gd name="adj" fmla="val 3240"/>
            </a:avLst>
          </a:prstGeom>
          <a:solidFill>
            <a:srgbClr val="E9E6FA"/>
          </a:solidFill>
          <a:ln w="7620">
            <a:solidFill>
              <a:srgbClr val="BDB8DF"/>
            </a:solidFill>
            <a:prstDash val="solid"/>
          </a:ln>
        </p:spPr>
        <p:txBody>
          <a:bodyPr/>
          <a:lstStyle/>
          <a:p>
            <a:endParaRPr lang="en-GB" sz="2800">
              <a:latin typeface="Calibri" panose="020F0502020204030204" pitchFamily="34" charset="0"/>
              <a:ea typeface="Calibri" panose="020F0502020204030204" pitchFamily="34" charset="0"/>
              <a:cs typeface="Calibri" panose="020F0502020204030204" pitchFamily="34" charset="0"/>
            </a:endParaRPr>
          </a:p>
        </p:txBody>
      </p:sp>
      <p:sp>
        <p:nvSpPr>
          <p:cNvPr id="4" name="Shape 2"/>
          <p:cNvSpPr/>
          <p:nvPr/>
        </p:nvSpPr>
        <p:spPr>
          <a:xfrm>
            <a:off x="272886" y="1781413"/>
            <a:ext cx="773913" cy="686313"/>
          </a:xfrm>
          <a:prstGeom prst="roundRect">
            <a:avLst>
              <a:gd name="adj" fmla="val 15358451"/>
            </a:avLst>
          </a:prstGeom>
          <a:solidFill>
            <a:srgbClr val="5E4CE6"/>
          </a:solidFill>
          <a:ln/>
        </p:spPr>
        <p:txBody>
          <a:bodyPr/>
          <a:lstStyle/>
          <a:p>
            <a:endParaRPr lang="en-GB" sz="2800">
              <a:latin typeface="Calibri" panose="020F0502020204030204" pitchFamily="34" charset="0"/>
              <a:ea typeface="Calibri" panose="020F0502020204030204" pitchFamily="34" charset="0"/>
              <a:cs typeface="Calibri" panose="020F0502020204030204" pitchFamily="34" charset="0"/>
            </a:endParaRPr>
          </a:p>
        </p:txBody>
      </p:sp>
      <p:pic>
        <p:nvPicPr>
          <p:cNvPr id="5"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72886" y="1719996"/>
            <a:ext cx="773913" cy="773913"/>
          </a:xfrm>
          <a:prstGeom prst="rect">
            <a:avLst/>
          </a:prstGeom>
        </p:spPr>
      </p:pic>
      <p:sp>
        <p:nvSpPr>
          <p:cNvPr id="6" name="Text 3"/>
          <p:cNvSpPr/>
          <p:nvPr/>
        </p:nvSpPr>
        <p:spPr>
          <a:xfrm>
            <a:off x="362188" y="2582766"/>
            <a:ext cx="2699980" cy="620316"/>
          </a:xfrm>
          <a:prstGeom prst="rect">
            <a:avLst/>
          </a:prstGeom>
          <a:noFill/>
          <a:ln/>
        </p:spPr>
        <p:txBody>
          <a:bodyPr wrap="square" lIns="0" tIns="0" rIns="0" bIns="0" rtlCol="0" anchor="t"/>
          <a:lstStyle/>
          <a:p>
            <a:pPr marL="0" indent="0" algn="l">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Daily/regular short practice in class</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 4"/>
          <p:cNvSpPr/>
          <p:nvPr/>
        </p:nvSpPr>
        <p:spPr>
          <a:xfrm>
            <a:off x="251577" y="3687915"/>
            <a:ext cx="2699980" cy="317540"/>
          </a:xfrm>
          <a:prstGeom prst="rect">
            <a:avLst/>
          </a:prstGeom>
          <a:noFill/>
          <a:ln/>
        </p:spPr>
        <p:txBody>
          <a:bodyPr wrap="none" lIns="0" tIns="0" rIns="0" bIns="0" rtlCol="0" anchor="t"/>
          <a:lstStyle/>
          <a:p>
            <a:pPr marL="0" indent="0" algn="l">
              <a:lnSpc>
                <a:spcPts val="2500"/>
              </a:lnSpc>
              <a:buNone/>
            </a:pP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Built into our routine</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8" name="Shape 5"/>
          <p:cNvSpPr/>
          <p:nvPr/>
        </p:nvSpPr>
        <p:spPr>
          <a:xfrm>
            <a:off x="3870840" y="1598252"/>
            <a:ext cx="3111937" cy="3503136"/>
          </a:xfrm>
          <a:prstGeom prst="roundRect">
            <a:avLst>
              <a:gd name="adj" fmla="val 3240"/>
            </a:avLst>
          </a:prstGeom>
          <a:solidFill>
            <a:srgbClr val="E9E6FA"/>
          </a:solidFill>
          <a:ln w="7620">
            <a:solidFill>
              <a:srgbClr val="BDB8DF"/>
            </a:solidFill>
            <a:prstDash val="solid"/>
          </a:ln>
        </p:spPr>
        <p:txBody>
          <a:bodyPr/>
          <a:lstStyle/>
          <a:p>
            <a:endParaRPr lang="en-GB" sz="2800">
              <a:latin typeface="Calibri" panose="020F0502020204030204" pitchFamily="34" charset="0"/>
              <a:ea typeface="Calibri" panose="020F0502020204030204" pitchFamily="34" charset="0"/>
              <a:cs typeface="Calibri" panose="020F0502020204030204" pitchFamily="34" charset="0"/>
            </a:endParaRPr>
          </a:p>
        </p:txBody>
      </p:sp>
      <p:sp>
        <p:nvSpPr>
          <p:cNvPr id="9" name="Shape 6"/>
          <p:cNvSpPr/>
          <p:nvPr/>
        </p:nvSpPr>
        <p:spPr>
          <a:xfrm>
            <a:off x="4186501" y="1691606"/>
            <a:ext cx="719223" cy="723747"/>
          </a:xfrm>
          <a:prstGeom prst="roundRect">
            <a:avLst>
              <a:gd name="adj" fmla="val 15358451"/>
            </a:avLst>
          </a:prstGeom>
          <a:solidFill>
            <a:srgbClr val="5E4CE6"/>
          </a:solidFill>
          <a:ln/>
        </p:spPr>
        <p:txBody>
          <a:bodyPr/>
          <a:lstStyle/>
          <a:p>
            <a:endParaRPr lang="en-GB" sz="2800">
              <a:latin typeface="Calibri" panose="020F0502020204030204" pitchFamily="34" charset="0"/>
              <a:ea typeface="Calibri" panose="020F0502020204030204" pitchFamily="34" charset="0"/>
              <a:cs typeface="Calibri" panose="020F0502020204030204" pitchFamily="34" charset="0"/>
            </a:endParaRPr>
          </a:p>
        </p:txBody>
      </p:sp>
      <p:pic>
        <p:nvPicPr>
          <p:cNvPr id="10"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93212" y="1855197"/>
            <a:ext cx="529285" cy="529285"/>
          </a:xfrm>
          <a:prstGeom prst="rect">
            <a:avLst/>
          </a:prstGeom>
        </p:spPr>
      </p:pic>
      <p:sp>
        <p:nvSpPr>
          <p:cNvPr id="11" name="Text 7"/>
          <p:cNvSpPr/>
          <p:nvPr/>
        </p:nvSpPr>
        <p:spPr>
          <a:xfrm>
            <a:off x="4186501" y="2607724"/>
            <a:ext cx="2590297" cy="857164"/>
          </a:xfrm>
          <a:prstGeom prst="rect">
            <a:avLst/>
          </a:prstGeom>
          <a:noFill/>
          <a:ln/>
        </p:spPr>
        <p:txBody>
          <a:bodyPr wrap="none" lIns="0" tIns="0" rIns="0" bIns="0" rtlCol="0" anchor="t"/>
          <a:lstStyle/>
          <a:p>
            <a:pPr marL="0" indent="0" algn="l">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Focus on trickier </a:t>
            </a:r>
          </a:p>
          <a:p>
            <a:pPr marL="0" indent="0" algn="l">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facts</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 8"/>
          <p:cNvSpPr/>
          <p:nvPr/>
        </p:nvSpPr>
        <p:spPr>
          <a:xfrm>
            <a:off x="4131659" y="3428803"/>
            <a:ext cx="2699980" cy="317540"/>
          </a:xfrm>
          <a:prstGeom prst="rect">
            <a:avLst/>
          </a:prstGeom>
          <a:noFill/>
          <a:ln/>
        </p:spPr>
        <p:txBody>
          <a:bodyPr wrap="none" lIns="0" tIns="0" rIns="0" bIns="0" rtlCol="0" anchor="t"/>
          <a:lstStyle/>
          <a:p>
            <a:pPr marL="0" indent="0" algn="l">
              <a:lnSpc>
                <a:spcPts val="2500"/>
              </a:lnSpc>
              <a:buNone/>
            </a:pP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6, 7, 8, 9, 12 times </a:t>
            </a:r>
          </a:p>
          <a:p>
            <a:pPr marL="0" indent="0" algn="ctr">
              <a:lnSpc>
                <a:spcPts val="2500"/>
              </a:lnSpc>
              <a:buNone/>
            </a:pP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tables</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13" name="Shape 9"/>
          <p:cNvSpPr/>
          <p:nvPr/>
        </p:nvSpPr>
        <p:spPr>
          <a:xfrm>
            <a:off x="7682206" y="1578430"/>
            <a:ext cx="3111937" cy="3378581"/>
          </a:xfrm>
          <a:prstGeom prst="roundRect">
            <a:avLst>
              <a:gd name="adj" fmla="val 3240"/>
            </a:avLst>
          </a:prstGeom>
          <a:solidFill>
            <a:srgbClr val="E9E6FA"/>
          </a:solidFill>
          <a:ln w="7620">
            <a:solidFill>
              <a:srgbClr val="BDB8DF"/>
            </a:solidFill>
            <a:prstDash val="solid"/>
          </a:ln>
        </p:spPr>
        <p:txBody>
          <a:bodyPr/>
          <a:lstStyle/>
          <a:p>
            <a:endParaRPr lang="en-GB" sz="2800">
              <a:latin typeface="Calibri" panose="020F0502020204030204" pitchFamily="34" charset="0"/>
              <a:ea typeface="Calibri" panose="020F0502020204030204" pitchFamily="34" charset="0"/>
              <a:cs typeface="Calibri" panose="020F0502020204030204" pitchFamily="34" charset="0"/>
            </a:endParaRPr>
          </a:p>
        </p:txBody>
      </p:sp>
      <p:sp>
        <p:nvSpPr>
          <p:cNvPr id="14" name="Shape 10"/>
          <p:cNvSpPr/>
          <p:nvPr/>
        </p:nvSpPr>
        <p:spPr>
          <a:xfrm>
            <a:off x="7774129" y="1731543"/>
            <a:ext cx="792592" cy="766371"/>
          </a:xfrm>
          <a:prstGeom prst="roundRect">
            <a:avLst>
              <a:gd name="adj" fmla="val 15358451"/>
            </a:avLst>
          </a:prstGeom>
          <a:solidFill>
            <a:srgbClr val="5E4CE6"/>
          </a:solidFill>
          <a:ln/>
        </p:spPr>
        <p:txBody>
          <a:bodyPr/>
          <a:lstStyle/>
          <a:p>
            <a:endParaRPr lang="en-GB" sz="2800" dirty="0">
              <a:latin typeface="Calibri" panose="020F0502020204030204" pitchFamily="34" charset="0"/>
              <a:ea typeface="Calibri" panose="020F0502020204030204" pitchFamily="34" charset="0"/>
              <a:cs typeface="Calibri" panose="020F0502020204030204" pitchFamily="34" charset="0"/>
            </a:endParaRPr>
          </a:p>
        </p:txBody>
      </p:sp>
      <p:pic>
        <p:nvPicPr>
          <p:cNvPr id="15"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91176" y="1825306"/>
            <a:ext cx="526664" cy="526664"/>
          </a:xfrm>
          <a:prstGeom prst="rect">
            <a:avLst/>
          </a:prstGeom>
        </p:spPr>
      </p:pic>
      <p:sp>
        <p:nvSpPr>
          <p:cNvPr id="16" name="Text 11"/>
          <p:cNvSpPr/>
          <p:nvPr/>
        </p:nvSpPr>
        <p:spPr>
          <a:xfrm>
            <a:off x="7909857" y="2716004"/>
            <a:ext cx="2699980" cy="930473"/>
          </a:xfrm>
          <a:prstGeom prst="rect">
            <a:avLst/>
          </a:prstGeom>
          <a:noFill/>
          <a:ln/>
        </p:spPr>
        <p:txBody>
          <a:bodyPr wrap="square" lIns="0" tIns="0" rIns="0" bIns="0" rtlCol="0" anchor="t"/>
          <a:lstStyle/>
          <a:p>
            <a:pPr marL="0" indent="0" algn="l">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Games, partner quizzes, and quick recall bursts</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17" name="Text 12"/>
          <p:cNvSpPr/>
          <p:nvPr/>
        </p:nvSpPr>
        <p:spPr>
          <a:xfrm>
            <a:off x="7774129" y="3984204"/>
            <a:ext cx="2699980" cy="317540"/>
          </a:xfrm>
          <a:prstGeom prst="rect">
            <a:avLst/>
          </a:prstGeom>
          <a:noFill/>
          <a:ln/>
        </p:spPr>
        <p:txBody>
          <a:bodyPr wrap="none" lIns="0" tIns="0" rIns="0" bIns="0" rtlCol="0" anchor="t"/>
          <a:lstStyle/>
          <a:p>
            <a:pPr marL="0" indent="0" algn="ctr">
              <a:lnSpc>
                <a:spcPts val="2500"/>
              </a:lnSpc>
              <a:buNone/>
            </a:pP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Making practice</a:t>
            </a:r>
          </a:p>
          <a:p>
            <a:pPr marL="0" indent="0" algn="ctr">
              <a:lnSpc>
                <a:spcPts val="2500"/>
              </a:lnSpc>
              <a:buNone/>
            </a:pP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 engaging</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18" name="Shape 13"/>
          <p:cNvSpPr/>
          <p:nvPr/>
        </p:nvSpPr>
        <p:spPr>
          <a:xfrm>
            <a:off x="11156275" y="1549065"/>
            <a:ext cx="3111937" cy="3358759"/>
          </a:xfrm>
          <a:prstGeom prst="roundRect">
            <a:avLst>
              <a:gd name="adj" fmla="val 3240"/>
            </a:avLst>
          </a:prstGeom>
          <a:solidFill>
            <a:srgbClr val="E9E6FA"/>
          </a:solidFill>
          <a:ln w="7620">
            <a:solidFill>
              <a:srgbClr val="BDB8DF"/>
            </a:solidFill>
            <a:prstDash val="solid"/>
          </a:ln>
        </p:spPr>
        <p:txBody>
          <a:bodyPr/>
          <a:lstStyle/>
          <a:p>
            <a:endParaRPr lang="en-GB" sz="2800" dirty="0">
              <a:latin typeface="Calibri" panose="020F0502020204030204" pitchFamily="34" charset="0"/>
              <a:ea typeface="Calibri" panose="020F0502020204030204" pitchFamily="34" charset="0"/>
              <a:cs typeface="Calibri" panose="020F0502020204030204" pitchFamily="34" charset="0"/>
            </a:endParaRPr>
          </a:p>
        </p:txBody>
      </p:sp>
      <p:sp>
        <p:nvSpPr>
          <p:cNvPr id="19" name="Shape 14"/>
          <p:cNvSpPr/>
          <p:nvPr/>
        </p:nvSpPr>
        <p:spPr>
          <a:xfrm>
            <a:off x="11468467" y="1825306"/>
            <a:ext cx="747878" cy="716500"/>
          </a:xfrm>
          <a:prstGeom prst="roundRect">
            <a:avLst>
              <a:gd name="adj" fmla="val 15358451"/>
            </a:avLst>
          </a:prstGeom>
          <a:solidFill>
            <a:srgbClr val="5E4CE6"/>
          </a:solidFill>
          <a:ln/>
        </p:spPr>
        <p:txBody>
          <a:bodyPr/>
          <a:lstStyle/>
          <a:p>
            <a:endParaRPr lang="en-GB" sz="2800" dirty="0">
              <a:latin typeface="Calibri" panose="020F0502020204030204" pitchFamily="34" charset="0"/>
              <a:ea typeface="Calibri" panose="020F0502020204030204" pitchFamily="34" charset="0"/>
              <a:cs typeface="Calibri" panose="020F0502020204030204" pitchFamily="34" charset="0"/>
            </a:endParaRPr>
          </a:p>
        </p:txBody>
      </p:sp>
      <p:pic>
        <p:nvPicPr>
          <p:cNvPr id="20"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V="1">
            <a:off x="11643062" y="1971249"/>
            <a:ext cx="456922" cy="456922"/>
          </a:xfrm>
          <a:prstGeom prst="rect">
            <a:avLst/>
          </a:prstGeom>
        </p:spPr>
      </p:pic>
      <p:sp>
        <p:nvSpPr>
          <p:cNvPr id="21" name="Text 15"/>
          <p:cNvSpPr/>
          <p:nvPr/>
        </p:nvSpPr>
        <p:spPr>
          <a:xfrm>
            <a:off x="11639368" y="2660867"/>
            <a:ext cx="2699980" cy="620316"/>
          </a:xfrm>
          <a:prstGeom prst="rect">
            <a:avLst/>
          </a:prstGeom>
          <a:noFill/>
          <a:ln/>
        </p:spPr>
        <p:txBody>
          <a:bodyPr wrap="square" lIns="0" tIns="0" rIns="0" bIns="0" rtlCol="0" anchor="t"/>
          <a:lstStyle/>
          <a:p>
            <a:pPr marL="0" indent="0" algn="ctr">
              <a:lnSpc>
                <a:spcPts val="2400"/>
              </a:lnSpc>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Regular low-stakes practise checks</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22" name="Text 16"/>
          <p:cNvSpPr/>
          <p:nvPr/>
        </p:nvSpPr>
        <p:spPr>
          <a:xfrm>
            <a:off x="11362253" y="4027944"/>
            <a:ext cx="2699980" cy="317540"/>
          </a:xfrm>
          <a:prstGeom prst="rect">
            <a:avLst/>
          </a:prstGeom>
          <a:noFill/>
          <a:ln/>
        </p:spPr>
        <p:txBody>
          <a:bodyPr wrap="none" lIns="0" tIns="0" rIns="0" bIns="0" rtlCol="0" anchor="t"/>
          <a:lstStyle/>
          <a:p>
            <a:pPr marL="0" indent="0" algn="ctr">
              <a:lnSpc>
                <a:spcPts val="2500"/>
              </a:lnSpc>
              <a:buNone/>
            </a:pP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Familiarising with </a:t>
            </a:r>
          </a:p>
          <a:p>
            <a:pPr marL="0" indent="0" algn="ctr">
              <a:lnSpc>
                <a:spcPts val="2500"/>
              </a:lnSpc>
              <a:buNone/>
            </a:pP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the format</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23" name="Text 17"/>
          <p:cNvSpPr/>
          <p:nvPr/>
        </p:nvSpPr>
        <p:spPr>
          <a:xfrm>
            <a:off x="793789" y="5721455"/>
            <a:ext cx="13042821" cy="1443387"/>
          </a:xfrm>
          <a:prstGeom prst="rect">
            <a:avLst/>
          </a:prstGeom>
          <a:noFill/>
          <a:ln/>
        </p:spPr>
        <p:txBody>
          <a:bodyPr wrap="none" lIns="0" tIns="0" rIns="0" bIns="0" rtlCol="0" anchor="t"/>
          <a:lstStyle/>
          <a:p>
            <a:pPr marL="0" indent="0" algn="ctr">
              <a:lnSpc>
                <a:spcPts val="2500"/>
              </a:lnSpc>
              <a:buNone/>
            </a:pPr>
            <a:r>
              <a:rPr lang="en-US" sz="4000" dirty="0">
                <a:solidFill>
                  <a:srgbClr val="2A2742"/>
                </a:solidFill>
                <a:latin typeface="Calibri" panose="020F0502020204030204" pitchFamily="34" charset="0"/>
                <a:ea typeface="Calibri" panose="020F0502020204030204" pitchFamily="34" charset="0"/>
                <a:cs typeface="Calibri" panose="020F0502020204030204" pitchFamily="34" charset="0"/>
              </a:rPr>
              <a:t>We describe classroom routines in friendly terms </a:t>
            </a:r>
          </a:p>
          <a:p>
            <a:pPr marL="0" indent="0" algn="l">
              <a:lnSpc>
                <a:spcPts val="2500"/>
              </a:lnSpc>
              <a:buNone/>
            </a:pPr>
            <a:endParaRPr lang="en-US" sz="40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0" indent="0" algn="ctr">
              <a:lnSpc>
                <a:spcPts val="2500"/>
              </a:lnSpc>
              <a:buNone/>
            </a:pPr>
            <a:r>
              <a:rPr lang="en-US" sz="4000" dirty="0">
                <a:solidFill>
                  <a:srgbClr val="2A2742"/>
                </a:solidFill>
                <a:latin typeface="Calibri" panose="020F0502020204030204" pitchFamily="34" charset="0"/>
                <a:ea typeface="Calibri" panose="020F0502020204030204" pitchFamily="34" charset="0"/>
                <a:cs typeface="Calibri" panose="020F0502020204030204" pitchFamily="34" charset="0"/>
              </a:rPr>
              <a:t>and keep everything positive and encouraging.</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pic>
        <p:nvPicPr>
          <p:cNvPr id="25" name="Picture 24" descr="A blue and yellow logo&#10;&#10;AI-generated content may be incorrect.">
            <a:extLst>
              <a:ext uri="{FF2B5EF4-FFF2-40B4-BE49-F238E27FC236}">
                <a16:creationId xmlns:a16="http://schemas.microsoft.com/office/drawing/2014/main" id="{F25816E9-5A84-A190-0073-E9354E14FACE}"/>
              </a:ext>
            </a:extLst>
          </p:cNvPr>
          <p:cNvPicPr>
            <a:picLocks noChangeAspect="1"/>
          </p:cNvPicPr>
          <p:nvPr/>
        </p:nvPicPr>
        <p:blipFill>
          <a:blip r:embed="rId11"/>
          <a:stretch>
            <a:fillRect/>
          </a:stretch>
        </p:blipFill>
        <p:spPr>
          <a:xfrm>
            <a:off x="13452782" y="17973"/>
            <a:ext cx="1117460" cy="143492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402931" y="82366"/>
            <a:ext cx="5340429" cy="620078"/>
          </a:xfrm>
          <a:prstGeom prst="rect">
            <a:avLst/>
          </a:prstGeom>
          <a:noFill/>
          <a:ln/>
        </p:spPr>
        <p:txBody>
          <a:bodyPr wrap="none" lIns="0" tIns="0" rIns="0" bIns="0" rtlCol="0" anchor="t"/>
          <a:lstStyle/>
          <a:p>
            <a:pPr marL="0" indent="0" algn="ctr">
              <a:lnSpc>
                <a:spcPts val="485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Online Practice We Use</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 1"/>
          <p:cNvSpPr/>
          <p:nvPr/>
        </p:nvSpPr>
        <p:spPr>
          <a:xfrm>
            <a:off x="0" y="714707"/>
            <a:ext cx="6669643" cy="496133"/>
          </a:xfrm>
          <a:prstGeom prst="rect">
            <a:avLst/>
          </a:prstGeom>
          <a:noFill/>
          <a:ln/>
        </p:spPr>
        <p:txBody>
          <a:bodyPr wrap="none" lIns="0" tIns="0" rIns="0" bIns="0" rtlCol="0" anchor="t"/>
          <a:lstStyle/>
          <a:p>
            <a:pPr marL="0" indent="0" algn="ctr">
              <a:lnSpc>
                <a:spcPts val="3900"/>
              </a:lnSpc>
              <a:buNone/>
            </a:pPr>
            <a:r>
              <a:rPr lang="en-US" sz="3200" b="1" dirty="0">
                <a:solidFill>
                  <a:srgbClr val="231971"/>
                </a:solidFill>
                <a:latin typeface="Calibri" panose="020F0502020204030204" pitchFamily="34" charset="0"/>
                <a:ea typeface="Calibri" panose="020F0502020204030204" pitchFamily="34" charset="0"/>
                <a:cs typeface="Calibri" panose="020F0502020204030204" pitchFamily="34" charset="0"/>
              </a:rPr>
              <a:t>Online tools your child will recognise</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 2"/>
          <p:cNvSpPr/>
          <p:nvPr/>
        </p:nvSpPr>
        <p:spPr>
          <a:xfrm>
            <a:off x="1668306" y="1408713"/>
            <a:ext cx="2480905" cy="310158"/>
          </a:xfrm>
          <a:prstGeom prst="rect">
            <a:avLst/>
          </a:prstGeom>
          <a:noFill/>
          <a:ln/>
        </p:spPr>
        <p:txBody>
          <a:bodyPr wrap="none" lIns="0" tIns="0" rIns="0" bIns="0" rtlCol="0" anchor="t"/>
          <a:lstStyle/>
          <a:p>
            <a:pPr marL="0" indent="0" algn="ctr">
              <a:lnSpc>
                <a:spcPts val="2400"/>
              </a:lnSpc>
              <a:buNone/>
            </a:pPr>
            <a:r>
              <a:rPr lang="en-US" sz="3200" b="1" dirty="0">
                <a:solidFill>
                  <a:srgbClr val="9C9283"/>
                </a:solidFill>
                <a:latin typeface="Calibri" panose="020F0502020204030204" pitchFamily="34" charset="0"/>
                <a:ea typeface="Calibri" panose="020F0502020204030204" pitchFamily="34" charset="0"/>
                <a:cs typeface="Calibri" panose="020F0502020204030204" pitchFamily="34" charset="0"/>
              </a:rPr>
              <a:t>MathsFrame</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5" name="Text 3"/>
          <p:cNvSpPr/>
          <p:nvPr/>
        </p:nvSpPr>
        <p:spPr>
          <a:xfrm>
            <a:off x="-57866" y="1891874"/>
            <a:ext cx="6279356" cy="317540"/>
          </a:xfrm>
          <a:prstGeom prst="rect">
            <a:avLst/>
          </a:prstGeom>
          <a:noFill/>
          <a:ln/>
        </p:spPr>
        <p:txBody>
          <a:bodyPr wrap="none" lIns="0" tIns="0" rIns="0" bIns="0" rtlCol="0" anchor="t"/>
          <a:lstStyle/>
          <a:p>
            <a:pPr marL="0" indent="0" algn="ctr">
              <a:lnSpc>
                <a:spcPts val="2500"/>
              </a:lnSpc>
              <a:buNone/>
            </a:pP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Times tables practice games</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7" name="Shape 5"/>
          <p:cNvSpPr/>
          <p:nvPr/>
        </p:nvSpPr>
        <p:spPr>
          <a:xfrm>
            <a:off x="793790" y="4411147"/>
            <a:ext cx="22860" cy="317540"/>
          </a:xfrm>
          <a:prstGeom prst="rect">
            <a:avLst/>
          </a:prstGeom>
          <a:solidFill>
            <a:srgbClr val="5E4CE6"/>
          </a:solidFill>
          <a:ln/>
        </p:spPr>
        <p:txBody>
          <a:bodyPr/>
          <a:lstStyle/>
          <a:p>
            <a:pPr algn="ctr"/>
            <a:endParaRPr lang="en-GB" sz="3200">
              <a:latin typeface="Calibri" panose="020F0502020204030204" pitchFamily="34" charset="0"/>
              <a:ea typeface="Calibri" panose="020F0502020204030204" pitchFamily="34" charset="0"/>
              <a:cs typeface="Calibri" panose="020F0502020204030204" pitchFamily="34" charset="0"/>
            </a:endParaRPr>
          </a:p>
        </p:txBody>
      </p:sp>
      <p:sp>
        <p:nvSpPr>
          <p:cNvPr id="8" name="Text 6"/>
          <p:cNvSpPr/>
          <p:nvPr/>
        </p:nvSpPr>
        <p:spPr>
          <a:xfrm>
            <a:off x="9849110" y="1139372"/>
            <a:ext cx="2480905" cy="310158"/>
          </a:xfrm>
          <a:prstGeom prst="rect">
            <a:avLst/>
          </a:prstGeom>
          <a:noFill/>
          <a:ln/>
        </p:spPr>
        <p:txBody>
          <a:bodyPr wrap="none" lIns="0" tIns="0" rIns="0" bIns="0" rtlCol="0" anchor="t"/>
          <a:lstStyle/>
          <a:p>
            <a:pPr marL="0" indent="0" algn="ctr">
              <a:lnSpc>
                <a:spcPts val="2400"/>
              </a:lnSpc>
              <a:buNone/>
            </a:pPr>
            <a:r>
              <a:rPr lang="en-US" sz="3200" b="1" dirty="0">
                <a:solidFill>
                  <a:srgbClr val="6F7F71"/>
                </a:solidFill>
                <a:latin typeface="Calibri" panose="020F0502020204030204" pitchFamily="34" charset="0"/>
                <a:ea typeface="Calibri" panose="020F0502020204030204" pitchFamily="34" charset="0"/>
                <a:cs typeface="Calibri" panose="020F0502020204030204" pitchFamily="34" charset="0"/>
              </a:rPr>
              <a:t>TT Rockstars</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 7"/>
          <p:cNvSpPr/>
          <p:nvPr/>
        </p:nvSpPr>
        <p:spPr>
          <a:xfrm>
            <a:off x="8351044" y="1683221"/>
            <a:ext cx="6279356" cy="317540"/>
          </a:xfrm>
          <a:prstGeom prst="rect">
            <a:avLst/>
          </a:prstGeom>
          <a:noFill/>
          <a:ln/>
        </p:spPr>
        <p:txBody>
          <a:bodyPr wrap="none" lIns="0" tIns="0" rIns="0" bIns="0" rtlCol="0" anchor="t"/>
          <a:lstStyle/>
          <a:p>
            <a:pPr marL="0" indent="0" algn="ctr">
              <a:lnSpc>
                <a:spcPts val="2500"/>
              </a:lnSpc>
              <a:buNone/>
            </a:pP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Speed + accuracy in a fun format</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11" name="Shape 9"/>
          <p:cNvSpPr/>
          <p:nvPr/>
        </p:nvSpPr>
        <p:spPr>
          <a:xfrm>
            <a:off x="7564874" y="4411147"/>
            <a:ext cx="22860" cy="317540"/>
          </a:xfrm>
          <a:prstGeom prst="rect">
            <a:avLst/>
          </a:prstGeom>
          <a:solidFill>
            <a:srgbClr val="5E4CE6"/>
          </a:solidFill>
          <a:ln/>
        </p:spPr>
        <p:txBody>
          <a:bodyPr/>
          <a:lstStyle/>
          <a:p>
            <a:pPr algn="ctr"/>
            <a:endParaRPr lang="en-GB" sz="3200">
              <a:latin typeface="Calibri" panose="020F0502020204030204" pitchFamily="34" charset="0"/>
              <a:ea typeface="Calibri" panose="020F0502020204030204" pitchFamily="34" charset="0"/>
              <a:cs typeface="Calibri" panose="020F0502020204030204" pitchFamily="34" charset="0"/>
            </a:endParaRPr>
          </a:p>
        </p:txBody>
      </p:sp>
      <p:sp>
        <p:nvSpPr>
          <p:cNvPr id="12" name="Shape 10"/>
          <p:cNvSpPr/>
          <p:nvPr/>
        </p:nvSpPr>
        <p:spPr>
          <a:xfrm>
            <a:off x="793789" y="7317057"/>
            <a:ext cx="13042821" cy="843201"/>
          </a:xfrm>
          <a:prstGeom prst="roundRect">
            <a:avLst>
              <a:gd name="adj" fmla="val 9886"/>
            </a:avLst>
          </a:prstGeom>
          <a:solidFill>
            <a:srgbClr val="C3BCF6"/>
          </a:solidFill>
          <a:ln/>
        </p:spPr>
        <p:txBody>
          <a:bodyPr/>
          <a:lstStyle/>
          <a:p>
            <a:pPr algn="ctr"/>
            <a:endParaRPr lang="en-GB" sz="3200">
              <a:latin typeface="Calibri" panose="020F0502020204030204" pitchFamily="34" charset="0"/>
              <a:ea typeface="Calibri" panose="020F0502020204030204" pitchFamily="34" charset="0"/>
              <a:cs typeface="Calibri" panose="020F0502020204030204" pitchFamily="34" charset="0"/>
            </a:endParaRPr>
          </a:p>
        </p:txBody>
      </p:sp>
      <p:pic>
        <p:nvPicPr>
          <p:cNvPr id="13" name="Image 0" descr="preencoded.png"/>
          <p:cNvPicPr>
            <a:picLocks noChangeAspect="1"/>
          </p:cNvPicPr>
          <p:nvPr/>
        </p:nvPicPr>
        <p:blipFill>
          <a:blip r:embed="rId3"/>
          <a:stretch>
            <a:fillRect/>
          </a:stretch>
        </p:blipFill>
        <p:spPr>
          <a:xfrm>
            <a:off x="992148" y="5470446"/>
            <a:ext cx="248007" cy="198358"/>
          </a:xfrm>
          <a:prstGeom prst="rect">
            <a:avLst/>
          </a:prstGeom>
        </p:spPr>
      </p:pic>
      <p:sp>
        <p:nvSpPr>
          <p:cNvPr id="14" name="Text 11"/>
          <p:cNvSpPr/>
          <p:nvPr/>
        </p:nvSpPr>
        <p:spPr>
          <a:xfrm>
            <a:off x="1487864" y="7577141"/>
            <a:ext cx="12199739" cy="317540"/>
          </a:xfrm>
          <a:prstGeom prst="rect">
            <a:avLst/>
          </a:prstGeom>
          <a:noFill/>
          <a:ln/>
        </p:spPr>
        <p:txBody>
          <a:bodyPr wrap="none" lIns="0" tIns="0" rIns="0" bIns="0" rtlCol="0" anchor="t"/>
          <a:lstStyle/>
          <a:p>
            <a:pPr marL="0" indent="0" algn="ctr">
              <a:lnSpc>
                <a:spcPts val="2500"/>
              </a:lnSpc>
              <a:buNone/>
            </a:pPr>
            <a:r>
              <a:rPr lang="en-US" sz="3200" b="1" dirty="0">
                <a:solidFill>
                  <a:srgbClr val="000000"/>
                </a:solidFill>
                <a:latin typeface="Calibri" panose="020F0502020204030204" pitchFamily="34" charset="0"/>
                <a:ea typeface="Calibri" panose="020F0502020204030204" pitchFamily="34" charset="0"/>
                <a:cs typeface="Calibri" panose="020F0502020204030204" pitchFamily="34" charset="0"/>
              </a:rPr>
              <a:t>Mini tip:</a:t>
            </a:r>
            <a:r>
              <a:rPr lang="en-US" sz="3200" dirty="0">
                <a:solidFill>
                  <a:srgbClr val="000000"/>
                </a:solidFill>
                <a:latin typeface="Calibri" panose="020F0502020204030204" pitchFamily="34" charset="0"/>
                <a:ea typeface="Calibri" panose="020F0502020204030204" pitchFamily="34" charset="0"/>
                <a:cs typeface="Calibri" panose="020F0502020204030204" pitchFamily="34" charset="0"/>
              </a:rPr>
              <a:t> Short sessions (5–10 mins) work best.</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12"/>
          <p:cNvSpPr/>
          <p:nvPr/>
        </p:nvSpPr>
        <p:spPr>
          <a:xfrm>
            <a:off x="793790" y="6241613"/>
            <a:ext cx="13042821" cy="317540"/>
          </a:xfrm>
          <a:prstGeom prst="rect">
            <a:avLst/>
          </a:prstGeom>
          <a:noFill/>
          <a:ln/>
        </p:spPr>
        <p:txBody>
          <a:bodyPr wrap="none" lIns="0" tIns="0" rIns="0" bIns="0" rtlCol="0" anchor="t"/>
          <a:lstStyle/>
          <a:p>
            <a:pPr marL="0" indent="0" algn="ctr">
              <a:lnSpc>
                <a:spcPts val="2500"/>
              </a:lnSpc>
              <a:buNone/>
            </a:pP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We explain how often is ideal and how to keep it positive.</a:t>
            </a:r>
          </a:p>
          <a:p>
            <a:pPr marL="0" indent="0" algn="ctr">
              <a:lnSpc>
                <a:spcPts val="2500"/>
              </a:lnSpc>
              <a:buNone/>
            </a:pPr>
            <a:endPar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endParaRPr>
          </a:p>
          <a:p>
            <a:pPr marL="0" indent="0" algn="ctr">
              <a:lnSpc>
                <a:spcPts val="2500"/>
              </a:lnSpc>
              <a:buNone/>
            </a:pPr>
            <a:r>
              <a:rPr lang="en-US" sz="3200" dirty="0">
                <a:solidFill>
                  <a:srgbClr val="2A2742"/>
                </a:solidFill>
                <a:latin typeface="Calibri" panose="020F0502020204030204" pitchFamily="34" charset="0"/>
                <a:ea typeface="Calibri" panose="020F0502020204030204" pitchFamily="34" charset="0"/>
                <a:cs typeface="Calibri" panose="020F0502020204030204" pitchFamily="34" charset="0"/>
              </a:rPr>
              <a:t> Little and often is the key to success.</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pic>
        <p:nvPicPr>
          <p:cNvPr id="17" name="Picture 16" descr="Screens screenshot of a game&#10;&#10;AI-generated content may be incorrect.">
            <a:extLst>
              <a:ext uri="{FF2B5EF4-FFF2-40B4-BE49-F238E27FC236}">
                <a16:creationId xmlns:a16="http://schemas.microsoft.com/office/drawing/2014/main" id="{5560C297-A812-1168-6371-BCD174C1F2BD}"/>
              </a:ext>
            </a:extLst>
          </p:cNvPr>
          <p:cNvPicPr>
            <a:picLocks noChangeAspect="1"/>
          </p:cNvPicPr>
          <p:nvPr/>
        </p:nvPicPr>
        <p:blipFill>
          <a:blip r:embed="rId4"/>
          <a:stretch>
            <a:fillRect/>
          </a:stretch>
        </p:blipFill>
        <p:spPr>
          <a:xfrm>
            <a:off x="9204798" y="2105281"/>
            <a:ext cx="5131161" cy="3870755"/>
          </a:xfrm>
          <a:prstGeom prst="rect">
            <a:avLst/>
          </a:prstGeom>
        </p:spPr>
      </p:pic>
      <p:pic>
        <p:nvPicPr>
          <p:cNvPr id="19" name="Picture 18" descr="A screenshot of a math game&#10;&#10;AI-generated content may be incorrect.">
            <a:extLst>
              <a:ext uri="{FF2B5EF4-FFF2-40B4-BE49-F238E27FC236}">
                <a16:creationId xmlns:a16="http://schemas.microsoft.com/office/drawing/2014/main" id="{05E02802-5B89-3702-F15A-D0F02D352E7B}"/>
              </a:ext>
            </a:extLst>
          </p:cNvPr>
          <p:cNvPicPr>
            <a:picLocks noChangeAspect="1"/>
          </p:cNvPicPr>
          <p:nvPr/>
        </p:nvPicPr>
        <p:blipFill>
          <a:blip r:embed="rId5"/>
          <a:stretch>
            <a:fillRect/>
          </a:stretch>
        </p:blipFill>
        <p:spPr>
          <a:xfrm>
            <a:off x="872420" y="2298357"/>
            <a:ext cx="4553184" cy="3511730"/>
          </a:xfrm>
          <a:prstGeom prst="rect">
            <a:avLst/>
          </a:prstGeom>
        </p:spPr>
      </p:pic>
      <p:sp>
        <p:nvSpPr>
          <p:cNvPr id="21" name="TextBox 20">
            <a:extLst>
              <a:ext uri="{FF2B5EF4-FFF2-40B4-BE49-F238E27FC236}">
                <a16:creationId xmlns:a16="http://schemas.microsoft.com/office/drawing/2014/main" id="{B7C9C9F6-CDED-89E5-73C1-3A87EC117034}"/>
              </a:ext>
            </a:extLst>
          </p:cNvPr>
          <p:cNvSpPr txBox="1"/>
          <p:nvPr/>
        </p:nvSpPr>
        <p:spPr>
          <a:xfrm>
            <a:off x="219596" y="5831098"/>
            <a:ext cx="7345278" cy="369332"/>
          </a:xfrm>
          <a:prstGeom prst="rect">
            <a:avLst/>
          </a:prstGeom>
          <a:noFill/>
        </p:spPr>
        <p:txBody>
          <a:bodyPr wrap="square">
            <a:spAutoFit/>
          </a:bodyPr>
          <a:lstStyle/>
          <a:p>
            <a:r>
              <a:rPr lang="en-GB" dirty="0">
                <a:hlinkClick r:id="rId6"/>
              </a:rPr>
              <a:t>Multiplication Tables Check - </a:t>
            </a:r>
            <a:r>
              <a:rPr lang="en-GB" dirty="0" err="1">
                <a:hlinkClick r:id="rId6"/>
              </a:rPr>
              <a:t>Mathsframe</a:t>
            </a:r>
            <a:endParaRPr lang="en-GB" dirty="0"/>
          </a:p>
        </p:txBody>
      </p:sp>
      <p:pic>
        <p:nvPicPr>
          <p:cNvPr id="23" name="Picture 22" descr="A blue and yellow logo&#10;&#10;AI-generated content may be incorrect.">
            <a:extLst>
              <a:ext uri="{FF2B5EF4-FFF2-40B4-BE49-F238E27FC236}">
                <a16:creationId xmlns:a16="http://schemas.microsoft.com/office/drawing/2014/main" id="{34CBA348-2806-E6FF-25FE-50F6342219FF}"/>
              </a:ext>
            </a:extLst>
          </p:cNvPr>
          <p:cNvPicPr>
            <a:picLocks noChangeAspect="1"/>
          </p:cNvPicPr>
          <p:nvPr/>
        </p:nvPicPr>
        <p:blipFill>
          <a:blip r:embed="rId7"/>
          <a:stretch>
            <a:fillRect/>
          </a:stretch>
        </p:blipFill>
        <p:spPr>
          <a:xfrm>
            <a:off x="13277881" y="82366"/>
            <a:ext cx="1117460" cy="1434921"/>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1678404"/>
            <a:ext cx="4367463" cy="6551195"/>
          </a:xfrm>
          <a:prstGeom prst="rect">
            <a:avLst/>
          </a:prstGeom>
        </p:spPr>
      </p:pic>
      <p:sp>
        <p:nvSpPr>
          <p:cNvPr id="3" name="Text 0"/>
          <p:cNvSpPr/>
          <p:nvPr/>
        </p:nvSpPr>
        <p:spPr>
          <a:xfrm>
            <a:off x="1876927" y="251321"/>
            <a:ext cx="10996862" cy="1213485"/>
          </a:xfrm>
          <a:prstGeom prst="rect">
            <a:avLst/>
          </a:prstGeom>
          <a:noFill/>
          <a:ln/>
        </p:spPr>
        <p:txBody>
          <a:bodyPr wrap="square" lIns="0" tIns="0" rIns="0" bIns="0" rtlCol="0" anchor="t"/>
          <a:lstStyle/>
          <a:p>
            <a:pPr marL="0" indent="0" algn="ctr">
              <a:lnSpc>
                <a:spcPts val="475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Home Practice: 5–10 Minutes a Day</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pic>
        <p:nvPicPr>
          <p:cNvPr id="4" name="Image 1" descr="preencoded.png"/>
          <p:cNvPicPr>
            <a:picLocks noChangeAspect="1"/>
          </p:cNvPicPr>
          <p:nvPr/>
        </p:nvPicPr>
        <p:blipFill>
          <a:blip r:embed="rId4"/>
          <a:stretch>
            <a:fillRect/>
          </a:stretch>
        </p:blipFill>
        <p:spPr>
          <a:xfrm>
            <a:off x="5131958" y="1808590"/>
            <a:ext cx="970717" cy="1164908"/>
          </a:xfrm>
          <a:prstGeom prst="rect">
            <a:avLst/>
          </a:prstGeom>
        </p:spPr>
      </p:pic>
      <p:sp>
        <p:nvSpPr>
          <p:cNvPr id="5" name="Text 1"/>
          <p:cNvSpPr/>
          <p:nvPr/>
        </p:nvSpPr>
        <p:spPr>
          <a:xfrm>
            <a:off x="6629463" y="1827372"/>
            <a:ext cx="2800945" cy="303252"/>
          </a:xfrm>
          <a:prstGeom prst="rect">
            <a:avLst/>
          </a:prstGeom>
          <a:noFill/>
          <a:ln/>
        </p:spPr>
        <p:txBody>
          <a:bodyPr wrap="none" lIns="0" tIns="0" rIns="0" bIns="0" rtlCol="0" anchor="t"/>
          <a:lstStyle/>
          <a:p>
            <a:pPr marL="0" indent="0" algn="l">
              <a:lnSpc>
                <a:spcPts val="235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Keep it short and regular</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 2"/>
          <p:cNvSpPr/>
          <p:nvPr/>
        </p:nvSpPr>
        <p:spPr>
          <a:xfrm>
            <a:off x="6533211" y="2378209"/>
            <a:ext cx="6430328" cy="307300"/>
          </a:xfrm>
          <a:prstGeom prst="rect">
            <a:avLst/>
          </a:prstGeom>
          <a:noFill/>
          <a:ln/>
        </p:spPr>
        <p:txBody>
          <a:bodyPr wrap="none" lIns="0" tIns="0" rIns="0" bIns="0" rtlCol="0" anchor="t"/>
          <a:lstStyle/>
          <a:p>
            <a:pPr marL="0" indent="0" algn="l">
              <a:lnSpc>
                <a:spcPts val="24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Consistency matters more than length</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pic>
        <p:nvPicPr>
          <p:cNvPr id="7" name="Image 2" descr="preencoded.png"/>
          <p:cNvPicPr>
            <a:picLocks noChangeAspect="1"/>
          </p:cNvPicPr>
          <p:nvPr/>
        </p:nvPicPr>
        <p:blipFill>
          <a:blip r:embed="rId5"/>
          <a:stretch>
            <a:fillRect/>
          </a:stretch>
        </p:blipFill>
        <p:spPr>
          <a:xfrm>
            <a:off x="5131958" y="3208258"/>
            <a:ext cx="970717" cy="1164908"/>
          </a:xfrm>
          <a:prstGeom prst="rect">
            <a:avLst/>
          </a:prstGeom>
        </p:spPr>
      </p:pic>
      <p:sp>
        <p:nvSpPr>
          <p:cNvPr id="8" name="Text 3"/>
          <p:cNvSpPr/>
          <p:nvPr/>
        </p:nvSpPr>
        <p:spPr>
          <a:xfrm>
            <a:off x="6748284" y="3402330"/>
            <a:ext cx="3255169" cy="303252"/>
          </a:xfrm>
          <a:prstGeom prst="rect">
            <a:avLst/>
          </a:prstGeom>
          <a:noFill/>
          <a:ln/>
        </p:spPr>
        <p:txBody>
          <a:bodyPr wrap="none" lIns="0" tIns="0" rIns="0" bIns="0" rtlCol="0" anchor="t"/>
          <a:lstStyle/>
          <a:p>
            <a:pPr marL="0" indent="0" algn="l">
              <a:lnSpc>
                <a:spcPts val="235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Mix chanting + random recall</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 4"/>
          <p:cNvSpPr/>
          <p:nvPr/>
        </p:nvSpPr>
        <p:spPr>
          <a:xfrm>
            <a:off x="6867170" y="3869413"/>
            <a:ext cx="6430328" cy="307300"/>
          </a:xfrm>
          <a:prstGeom prst="rect">
            <a:avLst/>
          </a:prstGeom>
          <a:noFill/>
          <a:ln/>
        </p:spPr>
        <p:txBody>
          <a:bodyPr wrap="none" lIns="0" tIns="0" rIns="0" bIns="0" rtlCol="0" anchor="t"/>
          <a:lstStyle/>
          <a:p>
            <a:pPr marL="0" indent="0" algn="l">
              <a:lnSpc>
                <a:spcPts val="24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Variety keeps it interesting</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pic>
        <p:nvPicPr>
          <p:cNvPr id="10" name="Image 3" descr="preencoded.png"/>
          <p:cNvPicPr>
            <a:picLocks noChangeAspect="1"/>
          </p:cNvPicPr>
          <p:nvPr/>
        </p:nvPicPr>
        <p:blipFill>
          <a:blip r:embed="rId6"/>
          <a:stretch>
            <a:fillRect/>
          </a:stretch>
        </p:blipFill>
        <p:spPr>
          <a:xfrm>
            <a:off x="5131958" y="4567238"/>
            <a:ext cx="970717" cy="1164908"/>
          </a:xfrm>
          <a:prstGeom prst="rect">
            <a:avLst/>
          </a:prstGeom>
        </p:spPr>
      </p:pic>
      <p:sp>
        <p:nvSpPr>
          <p:cNvPr id="11" name="Text 5"/>
          <p:cNvSpPr/>
          <p:nvPr/>
        </p:nvSpPr>
        <p:spPr>
          <a:xfrm>
            <a:off x="6653526" y="4702244"/>
            <a:ext cx="3496866" cy="303252"/>
          </a:xfrm>
          <a:prstGeom prst="rect">
            <a:avLst/>
          </a:prstGeom>
          <a:noFill/>
          <a:ln/>
        </p:spPr>
        <p:txBody>
          <a:bodyPr wrap="none" lIns="0" tIns="0" rIns="0" bIns="0" rtlCol="0" anchor="t"/>
          <a:lstStyle/>
          <a:p>
            <a:pPr marL="0" indent="0" algn="l">
              <a:lnSpc>
                <a:spcPts val="235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Praise effort and improvement</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 6"/>
          <p:cNvSpPr/>
          <p:nvPr/>
        </p:nvSpPr>
        <p:spPr>
          <a:xfrm>
            <a:off x="6629463" y="5223727"/>
            <a:ext cx="6430328" cy="307300"/>
          </a:xfrm>
          <a:prstGeom prst="rect">
            <a:avLst/>
          </a:prstGeom>
          <a:noFill/>
          <a:ln/>
        </p:spPr>
        <p:txBody>
          <a:bodyPr wrap="none" lIns="0" tIns="0" rIns="0" bIns="0" rtlCol="0" anchor="t"/>
          <a:lstStyle/>
          <a:p>
            <a:pPr marL="0" indent="0" algn="l">
              <a:lnSpc>
                <a:spcPts val="24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Celebrate progress, not perfection</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pic>
        <p:nvPicPr>
          <p:cNvPr id="13" name="Image 4" descr="preencoded.png"/>
          <p:cNvPicPr>
            <a:picLocks noChangeAspect="1"/>
          </p:cNvPicPr>
          <p:nvPr/>
        </p:nvPicPr>
        <p:blipFill>
          <a:blip r:embed="rId7"/>
          <a:stretch>
            <a:fillRect/>
          </a:stretch>
        </p:blipFill>
        <p:spPr>
          <a:xfrm>
            <a:off x="5202976" y="5922671"/>
            <a:ext cx="970717" cy="1164908"/>
          </a:xfrm>
          <a:prstGeom prst="rect">
            <a:avLst/>
          </a:prstGeom>
        </p:spPr>
      </p:pic>
      <p:sp>
        <p:nvSpPr>
          <p:cNvPr id="14" name="Text 7"/>
          <p:cNvSpPr/>
          <p:nvPr/>
        </p:nvSpPr>
        <p:spPr>
          <a:xfrm>
            <a:off x="6446033" y="6082498"/>
            <a:ext cx="3816906" cy="303252"/>
          </a:xfrm>
          <a:prstGeom prst="rect">
            <a:avLst/>
          </a:prstGeom>
          <a:noFill/>
          <a:ln/>
        </p:spPr>
        <p:txBody>
          <a:bodyPr wrap="none" lIns="0" tIns="0" rIns="0" bIns="0" rtlCol="0" anchor="t"/>
          <a:lstStyle/>
          <a:p>
            <a:pPr marL="0" indent="0" algn="l">
              <a:lnSpc>
                <a:spcPts val="235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Stop if frustrated—try again later</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8"/>
          <p:cNvSpPr/>
          <p:nvPr/>
        </p:nvSpPr>
        <p:spPr>
          <a:xfrm>
            <a:off x="7047775" y="6578041"/>
            <a:ext cx="6430328" cy="307300"/>
          </a:xfrm>
          <a:prstGeom prst="rect">
            <a:avLst/>
          </a:prstGeom>
          <a:noFill/>
          <a:ln/>
        </p:spPr>
        <p:txBody>
          <a:bodyPr wrap="none" lIns="0" tIns="0" rIns="0" bIns="0" rtlCol="0" anchor="t"/>
          <a:lstStyle/>
          <a:p>
            <a:pPr marL="0" indent="0" algn="l">
              <a:lnSpc>
                <a:spcPts val="2400"/>
              </a:lnSpc>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Keep it positive always</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6" name="Text 9"/>
          <p:cNvSpPr/>
          <p:nvPr/>
        </p:nvSpPr>
        <p:spPr>
          <a:xfrm>
            <a:off x="5293926" y="7159737"/>
            <a:ext cx="9101401" cy="767953"/>
          </a:xfrm>
          <a:prstGeom prst="rect">
            <a:avLst/>
          </a:prstGeom>
          <a:noFill/>
          <a:ln/>
        </p:spPr>
        <p:txBody>
          <a:bodyPr wrap="square" lIns="0" tIns="0" rIns="0" bIns="0" rtlCol="0" anchor="t"/>
          <a:lstStyle/>
          <a:p>
            <a:pPr marL="0" indent="0" algn="l">
              <a:lnSpc>
                <a:spcPts val="30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It’s important for </a:t>
            </a:r>
            <a:r>
              <a:rPr lang="en-US" sz="3600" b="1" dirty="0">
                <a:solidFill>
                  <a:srgbClr val="9C9283"/>
                </a:solidFill>
                <a:latin typeface="Calibri" panose="020F0502020204030204" pitchFamily="34" charset="0"/>
                <a:ea typeface="Calibri" panose="020F0502020204030204" pitchFamily="34" charset="0"/>
                <a:cs typeface="Calibri" panose="020F0502020204030204" pitchFamily="34" charset="0"/>
              </a:rPr>
              <a:t>"little and often"</a:t>
            </a: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 not long battles. This should never feel like a chore.</a:t>
            </a:r>
            <a:endParaRPr lang="en-US" sz="3600" b="1" dirty="0">
              <a:latin typeface="Calibri" panose="020F0502020204030204" pitchFamily="34" charset="0"/>
              <a:ea typeface="Calibri" panose="020F0502020204030204" pitchFamily="34" charset="0"/>
              <a:cs typeface="Calibri" panose="020F0502020204030204" pitchFamily="34" charset="0"/>
            </a:endParaRPr>
          </a:p>
        </p:txBody>
      </p:sp>
      <p:pic>
        <p:nvPicPr>
          <p:cNvPr id="18" name="Picture 17" descr="A blue and yellow logo&#10;&#10;AI-generated content may be incorrect.">
            <a:extLst>
              <a:ext uri="{FF2B5EF4-FFF2-40B4-BE49-F238E27FC236}">
                <a16:creationId xmlns:a16="http://schemas.microsoft.com/office/drawing/2014/main" id="{2E0FFF62-3A6B-F648-77D2-E837A6CD570A}"/>
              </a:ext>
            </a:extLst>
          </p:cNvPr>
          <p:cNvPicPr>
            <a:picLocks noChangeAspect="1"/>
          </p:cNvPicPr>
          <p:nvPr/>
        </p:nvPicPr>
        <p:blipFill>
          <a:blip r:embed="rId8"/>
          <a:stretch>
            <a:fillRect/>
          </a:stretch>
        </p:blipFill>
        <p:spPr>
          <a:xfrm>
            <a:off x="13297498" y="29885"/>
            <a:ext cx="1117460" cy="143492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3536990" y="91498"/>
            <a:ext cx="6616541" cy="620078"/>
          </a:xfrm>
          <a:prstGeom prst="rect">
            <a:avLst/>
          </a:prstGeom>
          <a:noFill/>
          <a:ln/>
        </p:spPr>
        <p:txBody>
          <a:bodyPr wrap="none" lIns="0" tIns="0" rIns="0" bIns="0" rtlCol="0" anchor="t"/>
          <a:lstStyle/>
          <a:p>
            <a:pPr marL="0" indent="0" algn="l">
              <a:lnSpc>
                <a:spcPts val="485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Fun, No-Prep Games We Use</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 1"/>
          <p:cNvSpPr/>
          <p:nvPr/>
        </p:nvSpPr>
        <p:spPr>
          <a:xfrm>
            <a:off x="164695" y="955614"/>
            <a:ext cx="4929545" cy="496133"/>
          </a:xfrm>
          <a:prstGeom prst="rect">
            <a:avLst/>
          </a:prstGeom>
          <a:noFill/>
          <a:ln/>
        </p:spPr>
        <p:txBody>
          <a:bodyPr wrap="none" lIns="0" tIns="0" rIns="0" bIns="0" rtlCol="0" anchor="t"/>
          <a:lstStyle/>
          <a:p>
            <a:pPr marL="0" indent="0" algn="l">
              <a:lnSpc>
                <a:spcPts val="3900"/>
              </a:lnSpc>
              <a:buNone/>
            </a:pPr>
            <a:r>
              <a:rPr lang="en-US" sz="4000" b="1" dirty="0">
                <a:solidFill>
                  <a:srgbClr val="231971"/>
                </a:solidFill>
                <a:latin typeface="Calibri" panose="020F0502020204030204" pitchFamily="34" charset="0"/>
                <a:ea typeface="Calibri" panose="020F0502020204030204" pitchFamily="34" charset="0"/>
                <a:cs typeface="Calibri" panose="020F0502020204030204" pitchFamily="34" charset="0"/>
              </a:rPr>
              <a:t>Quick games (2–5 minutes)</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pic>
        <p:nvPicPr>
          <p:cNvPr id="4" name="Image 0" descr="preencoded.png"/>
          <p:cNvPicPr>
            <a:picLocks noChangeAspect="1"/>
          </p:cNvPicPr>
          <p:nvPr/>
        </p:nvPicPr>
        <p:blipFill>
          <a:blip r:embed="rId3"/>
          <a:stretch>
            <a:fillRect/>
          </a:stretch>
        </p:blipFill>
        <p:spPr>
          <a:xfrm>
            <a:off x="427374" y="1695785"/>
            <a:ext cx="1783199" cy="1783199"/>
          </a:xfrm>
          <a:prstGeom prst="rect">
            <a:avLst/>
          </a:prstGeom>
        </p:spPr>
      </p:pic>
      <p:sp>
        <p:nvSpPr>
          <p:cNvPr id="5" name="Text 2"/>
          <p:cNvSpPr/>
          <p:nvPr/>
        </p:nvSpPr>
        <p:spPr>
          <a:xfrm>
            <a:off x="164695" y="3792610"/>
            <a:ext cx="2480905" cy="310158"/>
          </a:xfrm>
          <a:prstGeom prst="rect">
            <a:avLst/>
          </a:prstGeom>
          <a:noFill/>
          <a:ln/>
        </p:spPr>
        <p:txBody>
          <a:bodyPr wrap="none" lIns="0" tIns="0" rIns="0" bIns="0" rtlCol="0" anchor="t"/>
          <a:lstStyle/>
          <a:p>
            <a:pPr marL="0" indent="0" algn="l">
              <a:lnSpc>
                <a:spcPts val="2400"/>
              </a:lnSpc>
              <a:buNone/>
            </a:pPr>
            <a:r>
              <a:rPr lang="en-US" sz="4000" b="1" dirty="0">
                <a:solidFill>
                  <a:srgbClr val="2A2742"/>
                </a:solidFill>
                <a:latin typeface="Calibri" panose="020F0502020204030204" pitchFamily="34" charset="0"/>
                <a:ea typeface="Calibri" panose="020F0502020204030204" pitchFamily="34" charset="0"/>
                <a:cs typeface="Calibri" panose="020F0502020204030204" pitchFamily="34" charset="0"/>
              </a:rPr>
              <a:t>Playing cards</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 3"/>
          <p:cNvSpPr/>
          <p:nvPr/>
        </p:nvSpPr>
        <p:spPr>
          <a:xfrm>
            <a:off x="209770" y="4199501"/>
            <a:ext cx="3074670" cy="1902173"/>
          </a:xfrm>
          <a:prstGeom prst="rect">
            <a:avLst/>
          </a:prstGeom>
          <a:noFill/>
          <a:ln/>
        </p:spPr>
        <p:txBody>
          <a:bodyPr wrap="square" lIns="0" tIns="0" rIns="0" bIns="0" rtlCol="0" anchor="t"/>
          <a:lstStyle/>
          <a:p>
            <a:pPr marL="0" indent="0" algn="l">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Flip two cards → multiply (J=11, Q=12 OR remove face cards</a:t>
            </a:r>
            <a:r>
              <a:rPr lang="en-US" sz="4000" dirty="0">
                <a:solidFill>
                  <a:srgbClr val="2A2742"/>
                </a:solidFill>
                <a:latin typeface="Calibri" panose="020F0502020204030204" pitchFamily="34" charset="0"/>
                <a:ea typeface="Calibri" panose="020F0502020204030204" pitchFamily="34" charset="0"/>
                <a:cs typeface="Calibri" panose="020F0502020204030204" pitchFamily="34" charset="0"/>
              </a:rPr>
              <a:t>)</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 4"/>
          <p:cNvSpPr/>
          <p:nvPr/>
        </p:nvSpPr>
        <p:spPr>
          <a:xfrm>
            <a:off x="4312854" y="3758760"/>
            <a:ext cx="1783199" cy="487356"/>
          </a:xfrm>
          <a:prstGeom prst="rect">
            <a:avLst/>
          </a:prstGeom>
          <a:noFill/>
          <a:ln/>
        </p:spPr>
        <p:txBody>
          <a:bodyPr wrap="none" lIns="0" tIns="0" rIns="0" bIns="0" rtlCol="0" anchor="t"/>
          <a:lstStyle/>
          <a:p>
            <a:pPr marL="0" indent="0" algn="l">
              <a:lnSpc>
                <a:spcPts val="2400"/>
              </a:lnSpc>
              <a:buNone/>
            </a:pPr>
            <a:r>
              <a:rPr lang="en-US" sz="4000" b="1" dirty="0">
                <a:solidFill>
                  <a:srgbClr val="2A2742"/>
                </a:solidFill>
                <a:latin typeface="Calibri" panose="020F0502020204030204" pitchFamily="34" charset="0"/>
                <a:ea typeface="Calibri" panose="020F0502020204030204" pitchFamily="34" charset="0"/>
                <a:cs typeface="Calibri" panose="020F0502020204030204" pitchFamily="34" charset="0"/>
              </a:rPr>
              <a:t>Uno</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9" name="Text 5"/>
          <p:cNvSpPr/>
          <p:nvPr/>
        </p:nvSpPr>
        <p:spPr>
          <a:xfrm>
            <a:off x="3740354" y="3983484"/>
            <a:ext cx="3074670" cy="952619"/>
          </a:xfrm>
          <a:prstGeom prst="rect">
            <a:avLst/>
          </a:prstGeom>
          <a:noFill/>
          <a:ln/>
        </p:spPr>
        <p:txBody>
          <a:bodyPr wrap="square" lIns="0" tIns="0" rIns="0" bIns="0" rtlCol="0" anchor="t"/>
          <a:lstStyle/>
          <a:p>
            <a:pPr marL="0" indent="0" algn="l">
              <a:buNone/>
            </a:pPr>
            <a:r>
              <a:rPr lang="en-US" sz="3600" dirty="0">
                <a:solidFill>
                  <a:srgbClr val="2A2742"/>
                </a:solidFill>
                <a:latin typeface="Calibri" panose="020F0502020204030204" pitchFamily="34" charset="0"/>
                <a:ea typeface="Calibri" panose="020F0502020204030204" pitchFamily="34" charset="0"/>
                <a:cs typeface="Calibri" panose="020F0502020204030204" pitchFamily="34" charset="0"/>
              </a:rPr>
              <a:t>Match times table facts (e.g., pick a target table and answer before placing</a:t>
            </a:r>
            <a:r>
              <a:rPr lang="en-US" sz="4000" dirty="0">
                <a:solidFill>
                  <a:srgbClr val="2A2742"/>
                </a:solidFill>
                <a:latin typeface="Calibri" panose="020F0502020204030204" pitchFamily="34" charset="0"/>
                <a:ea typeface="Calibri" panose="020F0502020204030204" pitchFamily="34" charset="0"/>
                <a:cs typeface="Calibri" panose="020F0502020204030204" pitchFamily="34" charset="0"/>
              </a:rPr>
              <a:t>)</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11" name="Text 6"/>
          <p:cNvSpPr/>
          <p:nvPr/>
        </p:nvSpPr>
        <p:spPr>
          <a:xfrm>
            <a:off x="7133261" y="3603681"/>
            <a:ext cx="2480905" cy="310158"/>
          </a:xfrm>
          <a:prstGeom prst="rect">
            <a:avLst/>
          </a:prstGeom>
          <a:noFill/>
          <a:ln/>
        </p:spPr>
        <p:txBody>
          <a:bodyPr wrap="none" lIns="0" tIns="0" rIns="0" bIns="0" rtlCol="0" anchor="t"/>
          <a:lstStyle/>
          <a:p>
            <a:pPr marL="0" indent="0" algn="ctr">
              <a:lnSpc>
                <a:spcPts val="2400"/>
              </a:lnSpc>
              <a:buNone/>
            </a:pPr>
            <a:r>
              <a:rPr lang="en-US" sz="4000" b="1" dirty="0">
                <a:solidFill>
                  <a:srgbClr val="2A2742"/>
                </a:solidFill>
                <a:latin typeface="Calibri" panose="020F0502020204030204" pitchFamily="34" charset="0"/>
                <a:ea typeface="Calibri" panose="020F0502020204030204" pitchFamily="34" charset="0"/>
                <a:cs typeface="Calibri" panose="020F0502020204030204" pitchFamily="34" charset="0"/>
              </a:rPr>
              <a:t>Dice</a:t>
            </a:r>
            <a:endParaRPr 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 7"/>
          <p:cNvSpPr/>
          <p:nvPr/>
        </p:nvSpPr>
        <p:spPr>
          <a:xfrm>
            <a:off x="6845260" y="3734991"/>
            <a:ext cx="3835930" cy="1745953"/>
          </a:xfrm>
          <a:prstGeom prst="rect">
            <a:avLst/>
          </a:prstGeom>
          <a:noFill/>
          <a:ln/>
        </p:spPr>
        <p:txBody>
          <a:bodyPr wrap="square" lIns="0" tIns="0" rIns="0" bIns="0" rtlCol="0" anchor="t"/>
          <a:lstStyle/>
          <a:p>
            <a:r>
              <a:rPr lang="en-GB" sz="3600" kern="100" dirty="0">
                <a:latin typeface="Calibri" panose="020F0502020204030204" pitchFamily="34" charset="0"/>
                <a:ea typeface="Calibri" panose="020F0502020204030204" pitchFamily="34" charset="0"/>
                <a:cs typeface="Calibri" panose="020F0502020204030204" pitchFamily="34" charset="0"/>
              </a:rPr>
              <a:t>Use dice to generate numbers for multiplication battles. </a:t>
            </a:r>
            <a:r>
              <a:rPr lang="en-GB" sz="3600" dirty="0">
                <a:latin typeface="Calibri" panose="020F0502020204030204" pitchFamily="34" charset="0"/>
                <a:ea typeface="Calibri" panose="020F0502020204030204" pitchFamily="34" charset="0"/>
                <a:cs typeface="Calibri" panose="020F0502020204030204" pitchFamily="34" charset="0"/>
              </a:rPr>
              <a:t>Two dice can be rolled at once to create all questions up to 12 </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pic>
        <p:nvPicPr>
          <p:cNvPr id="13" name="Image 3" descr="preencoded.png"/>
          <p:cNvPicPr>
            <a:picLocks noChangeAspect="1"/>
          </p:cNvPicPr>
          <p:nvPr/>
        </p:nvPicPr>
        <p:blipFill>
          <a:blip r:embed="rId4"/>
          <a:stretch>
            <a:fillRect/>
          </a:stretch>
        </p:blipFill>
        <p:spPr>
          <a:xfrm>
            <a:off x="11235954" y="1386729"/>
            <a:ext cx="1783318" cy="1783318"/>
          </a:xfrm>
          <a:prstGeom prst="rect">
            <a:avLst/>
          </a:prstGeom>
        </p:spPr>
      </p:pic>
      <p:sp>
        <p:nvSpPr>
          <p:cNvPr id="14" name="Text 8"/>
          <p:cNvSpPr/>
          <p:nvPr/>
        </p:nvSpPr>
        <p:spPr>
          <a:xfrm>
            <a:off x="10742396" y="3442843"/>
            <a:ext cx="2495550" cy="310158"/>
          </a:xfrm>
          <a:prstGeom prst="rect">
            <a:avLst/>
          </a:prstGeom>
          <a:noFill/>
          <a:ln/>
        </p:spPr>
        <p:txBody>
          <a:bodyPr wrap="none" lIns="0" tIns="0" rIns="0" bIns="0" rtlCol="0" anchor="t"/>
          <a:lstStyle/>
          <a:p>
            <a:pPr marL="0" indent="0" algn="l">
              <a:lnSpc>
                <a:spcPts val="2400"/>
              </a:lnSpc>
              <a:buNone/>
            </a:pPr>
            <a:r>
              <a:rPr lang="en-US" sz="3600" b="1" dirty="0">
                <a:solidFill>
                  <a:srgbClr val="2A2742"/>
                </a:solidFill>
                <a:latin typeface="Calibri" panose="020F0502020204030204" pitchFamily="34" charset="0"/>
                <a:ea typeface="Calibri" panose="020F0502020204030204" pitchFamily="34" charset="0"/>
                <a:cs typeface="Calibri" panose="020F0502020204030204" pitchFamily="34" charset="0"/>
              </a:rPr>
              <a:t>Rock–Paper–Scissors</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9"/>
          <p:cNvSpPr/>
          <p:nvPr/>
        </p:nvSpPr>
        <p:spPr>
          <a:xfrm>
            <a:off x="10831773" y="3872638"/>
            <a:ext cx="3588857" cy="635079"/>
          </a:xfrm>
          <a:prstGeom prst="rect">
            <a:avLst/>
          </a:prstGeom>
          <a:noFill/>
          <a:ln/>
        </p:spPr>
        <p:txBody>
          <a:bodyPr wrap="square" lIns="0" tIns="0" rIns="0" bIns="0" rtlCol="0" anchor="t"/>
          <a:lstStyle/>
          <a:p>
            <a:pPr marL="342900" lvl="0" indent="-342900">
              <a:lnSpc>
                <a:spcPct val="115000"/>
              </a:lnSpc>
              <a:spcAft>
                <a:spcPts val="800"/>
              </a:spcAft>
              <a:buSzPts val="1000"/>
              <a:buFont typeface="Symbol" panose="05050102010706020507" pitchFamily="18" charset="2"/>
              <a:buChar char=""/>
              <a:tabLst>
                <a:tab pos="457200" algn="l"/>
              </a:tabLst>
            </a:pPr>
            <a:r>
              <a:rPr lang="en-GB" sz="3600" kern="100" dirty="0">
                <a:latin typeface="Aptos" panose="020B0004020202020204" pitchFamily="34" charset="0"/>
                <a:ea typeface="Aptos" panose="020B0004020202020204" pitchFamily="34" charset="0"/>
                <a:cs typeface="Times New Roman" panose="02020603050405020304" pitchFamily="18" charset="0"/>
              </a:rPr>
              <a:t>Players show a number of fingers, and the first to multiply them wins.</a:t>
            </a:r>
          </a:p>
        </p:txBody>
      </p:sp>
      <p:sp>
        <p:nvSpPr>
          <p:cNvPr id="16" name="Text 10"/>
          <p:cNvSpPr/>
          <p:nvPr/>
        </p:nvSpPr>
        <p:spPr>
          <a:xfrm>
            <a:off x="231438" y="7668779"/>
            <a:ext cx="13042821" cy="317540"/>
          </a:xfrm>
          <a:prstGeom prst="rect">
            <a:avLst/>
          </a:prstGeom>
          <a:noFill/>
          <a:ln/>
        </p:spPr>
        <p:txBody>
          <a:bodyPr wrap="none" lIns="0" tIns="0" rIns="0" bIns="0" rtlCol="0" anchor="t"/>
          <a:lstStyle/>
          <a:p>
            <a:pPr marL="0" indent="0" algn="l">
              <a:lnSpc>
                <a:spcPts val="2500"/>
              </a:lnSpc>
              <a:buNone/>
            </a:pPr>
            <a:r>
              <a:rPr lang="en-US" sz="4000" dirty="0">
                <a:solidFill>
                  <a:srgbClr val="2A2742"/>
                </a:solidFill>
                <a:latin typeface="Calibri" panose="020F0502020204030204" pitchFamily="34" charset="0"/>
                <a:ea typeface="Calibri" panose="020F0502020204030204" pitchFamily="34" charset="0"/>
                <a:cs typeface="Calibri" panose="020F0502020204030204" pitchFamily="34" charset="0"/>
              </a:rPr>
              <a:t>Give one worked example for each game and remember: </a:t>
            </a:r>
            <a:r>
              <a:rPr lang="en-US" sz="4000" b="1" dirty="0">
                <a:solidFill>
                  <a:srgbClr val="FF0000"/>
                </a:solidFill>
                <a:latin typeface="Calibri" panose="020F0502020204030204" pitchFamily="34" charset="0"/>
                <a:ea typeface="Calibri" panose="020F0502020204030204" pitchFamily="34" charset="0"/>
                <a:cs typeface="Calibri" panose="020F0502020204030204" pitchFamily="34" charset="0"/>
              </a:rPr>
              <a:t>keep it fun!</a:t>
            </a:r>
            <a:endParaRPr lang="en-US" sz="4000" dirty="0">
              <a:solidFill>
                <a:srgbClr val="FF0000"/>
              </a:solidFill>
              <a:latin typeface="Calibri" panose="020F0502020204030204" pitchFamily="34" charset="0"/>
              <a:ea typeface="Calibri" panose="020F0502020204030204" pitchFamily="34" charset="0"/>
              <a:cs typeface="Calibri" panose="020F0502020204030204" pitchFamily="34" charset="0"/>
            </a:endParaRPr>
          </a:p>
        </p:txBody>
      </p:sp>
      <p:pic>
        <p:nvPicPr>
          <p:cNvPr id="17" name="Image 1" descr="preencoded.png">
            <a:extLst>
              <a:ext uri="{FF2B5EF4-FFF2-40B4-BE49-F238E27FC236}">
                <a16:creationId xmlns:a16="http://schemas.microsoft.com/office/drawing/2014/main" id="{83D5CB40-2C11-D327-4BA6-31FDF2D4DAEC}"/>
              </a:ext>
            </a:extLst>
          </p:cNvPr>
          <p:cNvPicPr>
            <a:picLocks noChangeAspect="1"/>
          </p:cNvPicPr>
          <p:nvPr/>
        </p:nvPicPr>
        <p:blipFill>
          <a:blip r:embed="rId5"/>
          <a:stretch>
            <a:fillRect/>
          </a:stretch>
        </p:blipFill>
        <p:spPr>
          <a:xfrm>
            <a:off x="3740354" y="1576353"/>
            <a:ext cx="1902631" cy="1902631"/>
          </a:xfrm>
          <a:prstGeom prst="rect">
            <a:avLst/>
          </a:prstGeom>
        </p:spPr>
      </p:pic>
      <p:pic>
        <p:nvPicPr>
          <p:cNvPr id="19" name="Picture 18" descr="A blue and yellow logo&#10;&#10;AI-generated content may be incorrect.">
            <a:extLst>
              <a:ext uri="{FF2B5EF4-FFF2-40B4-BE49-F238E27FC236}">
                <a16:creationId xmlns:a16="http://schemas.microsoft.com/office/drawing/2014/main" id="{F5E1FBBC-CB84-A86C-9357-D57F73E7578D}"/>
              </a:ext>
            </a:extLst>
          </p:cNvPr>
          <p:cNvPicPr>
            <a:picLocks noChangeAspect="1"/>
          </p:cNvPicPr>
          <p:nvPr/>
        </p:nvPicPr>
        <p:blipFill>
          <a:blip r:embed="rId6"/>
          <a:stretch>
            <a:fillRect/>
          </a:stretch>
        </p:blipFill>
        <p:spPr>
          <a:xfrm>
            <a:off x="13433005" y="171478"/>
            <a:ext cx="1117460" cy="1434921"/>
          </a:xfrm>
          <a:prstGeom prst="rect">
            <a:avLst/>
          </a:prstGeom>
        </p:spPr>
      </p:pic>
      <p:pic>
        <p:nvPicPr>
          <p:cNvPr id="21" name="Picture 20" descr="A pair of dice with black dots&#10;&#10;AI-generated content may be incorrect.">
            <a:extLst>
              <a:ext uri="{FF2B5EF4-FFF2-40B4-BE49-F238E27FC236}">
                <a16:creationId xmlns:a16="http://schemas.microsoft.com/office/drawing/2014/main" id="{F87B0AF5-D277-881B-6665-D61809EA62D4}"/>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7184730" y="1429025"/>
            <a:ext cx="1902632" cy="190263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DCED6EC-9BA6-6A31-A15C-519C6F2FD99A}"/>
              </a:ext>
            </a:extLst>
          </p:cNvPr>
          <p:cNvSpPr txBox="1"/>
          <p:nvPr/>
        </p:nvSpPr>
        <p:spPr>
          <a:xfrm>
            <a:off x="0" y="553451"/>
            <a:ext cx="14346921" cy="7817525"/>
          </a:xfrm>
          <a:prstGeom prst="rect">
            <a:avLst/>
          </a:prstGeom>
          <a:noFill/>
        </p:spPr>
        <p:txBody>
          <a:bodyPr wrap="square">
            <a:spAutoFit/>
          </a:bodyPr>
          <a:lstStyle/>
          <a:p>
            <a:pPr marL="342900" lvl="0" indent="-342900">
              <a:lnSpc>
                <a:spcPct val="115000"/>
              </a:lnSpc>
              <a:spcAft>
                <a:spcPts val="800"/>
              </a:spcAft>
              <a:buSzPts val="1000"/>
              <a:buFont typeface="Symbol" panose="05050102010706020507" pitchFamily="18" charset="2"/>
              <a:buChar char=""/>
              <a:tabLst>
                <a:tab pos="457200" algn="l"/>
              </a:tabLst>
            </a:pPr>
            <a:r>
              <a:rPr lang="en-GB" sz="2800" b="1" kern="100" dirty="0">
                <a:effectLst/>
                <a:latin typeface="Aptos" panose="020B0004020202020204" pitchFamily="34" charset="0"/>
                <a:ea typeface="Aptos" panose="020B0004020202020204" pitchFamily="34" charset="0"/>
                <a:cs typeface="Times New Roman" panose="02020603050405020304" pitchFamily="18" charset="0"/>
              </a:rPr>
              <a:t>Power Towers: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 Write problems on cups and answers inside. Correct answers allow building a tower.</a:t>
            </a:r>
          </a:p>
          <a:p>
            <a:pPr marL="342900" indent="-342900">
              <a:lnSpc>
                <a:spcPct val="115000"/>
              </a:lnSpc>
              <a:spcAft>
                <a:spcPts val="800"/>
              </a:spcAft>
              <a:buSzPts val="1000"/>
              <a:buFont typeface="Symbol" panose="05050102010706020507" pitchFamily="18" charset="2"/>
              <a:buChar char=""/>
              <a:tabLst>
                <a:tab pos="457200" algn="l"/>
              </a:tabLst>
            </a:pPr>
            <a:r>
              <a:rPr lang="en-GB" sz="2800" b="1" kern="100" dirty="0">
                <a:latin typeface="Aptos" panose="020B0004020202020204" pitchFamily="34" charset="0"/>
                <a:ea typeface="Aptos" panose="020B0004020202020204" pitchFamily="34" charset="0"/>
                <a:cs typeface="Times New Roman" panose="02020603050405020304" pitchFamily="18" charset="0"/>
              </a:rPr>
              <a:t>Fact cards:  </a:t>
            </a:r>
            <a:r>
              <a:rPr lang="en-GB" sz="2800" dirty="0">
                <a:latin typeface="Calibri" panose="020F0502020204030204" pitchFamily="34" charset="0"/>
                <a:ea typeface="Calibri" panose="020F0502020204030204" pitchFamily="34" charset="0"/>
                <a:cs typeface="Calibri" panose="020F0502020204030204" pitchFamily="34" charset="0"/>
              </a:rPr>
              <a:t>Create a set of cards with a question on one side of the card( 6x5=) and the answer on the reverse(30).Read the question and then turn over to see the answer. Try and say the answer before you turn over. When familiar with the multiplication table, shuffle the cards   and answer in a random order.</a:t>
            </a:r>
          </a:p>
          <a:p>
            <a:pPr marL="342900" lvl="0" indent="-342900">
              <a:lnSpc>
                <a:spcPct val="115000"/>
              </a:lnSpc>
              <a:spcAft>
                <a:spcPts val="800"/>
              </a:spcAft>
              <a:buSzPts val="1000"/>
              <a:buFont typeface="Symbol" panose="05050102010706020507" pitchFamily="18" charset="2"/>
              <a:buChar char=""/>
              <a:tabLst>
                <a:tab pos="457200" algn="l"/>
              </a:tabLst>
            </a:pPr>
            <a:r>
              <a:rPr lang="en-GB" sz="2800" b="1" kern="100" dirty="0">
                <a:effectLst/>
                <a:latin typeface="Aptos" panose="020B0004020202020204" pitchFamily="34" charset="0"/>
                <a:ea typeface="Aptos" panose="020B0004020202020204" pitchFamily="34" charset="0"/>
                <a:cs typeface="Times New Roman" panose="02020603050405020304" pitchFamily="18" charset="0"/>
              </a:rPr>
              <a:t>Active Games: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 "Times Tables Jump" – skip, hop, or jump while chanting tables.</a:t>
            </a:r>
          </a:p>
          <a:p>
            <a:pPr marL="342900" lvl="0" indent="-342900">
              <a:lnSpc>
                <a:spcPct val="115000"/>
              </a:lnSpc>
              <a:spcAft>
                <a:spcPts val="800"/>
              </a:spcAft>
              <a:buSzPts val="1000"/>
              <a:buFont typeface="Symbol" panose="05050102010706020507" pitchFamily="18" charset="2"/>
              <a:buChar char=""/>
              <a:tabLst>
                <a:tab pos="457200" algn="l"/>
              </a:tabLst>
            </a:pPr>
            <a:r>
              <a:rPr lang="en-GB" sz="2800" b="1" kern="100" dirty="0">
                <a:effectLst/>
                <a:latin typeface="Aptos" panose="020B0004020202020204" pitchFamily="34" charset="0"/>
                <a:ea typeface="Aptos" panose="020B0004020202020204" pitchFamily="34" charset="0"/>
                <a:cs typeface="Times New Roman" panose="02020603050405020304" pitchFamily="18" charset="0"/>
              </a:rPr>
              <a:t>Online/Apps: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 10 Minutes a Day Times Tables, Quick Maths, and </a:t>
            </a:r>
            <a:r>
              <a:rPr lang="en-GB" sz="2800" kern="100" dirty="0" err="1">
                <a:effectLst/>
                <a:latin typeface="Aptos" panose="020B0004020202020204" pitchFamily="34" charset="0"/>
                <a:ea typeface="Aptos" panose="020B0004020202020204" pitchFamily="34" charset="0"/>
                <a:cs typeface="Times New Roman" panose="02020603050405020304" pitchFamily="18" charset="0"/>
              </a:rPr>
              <a:t>Mathopoly</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lvl="0" indent="-342900">
              <a:lnSpc>
                <a:spcPct val="115000"/>
              </a:lnSpc>
              <a:spcAft>
                <a:spcPts val="800"/>
              </a:spcAft>
              <a:buSzPts val="1000"/>
              <a:buFont typeface="Symbol" panose="05050102010706020507" pitchFamily="18" charset="2"/>
              <a:buChar char=""/>
              <a:tabLst>
                <a:tab pos="457200" algn="l"/>
              </a:tabLst>
            </a:pPr>
            <a:r>
              <a:rPr lang="en-GB" sz="2800" b="1" kern="100" dirty="0">
                <a:effectLst/>
                <a:latin typeface="Aptos" panose="020B0004020202020204" pitchFamily="34" charset="0"/>
                <a:ea typeface="Aptos" panose="020B0004020202020204" pitchFamily="34" charset="0"/>
                <a:cs typeface="Times New Roman" panose="02020603050405020304" pitchFamily="18" charset="0"/>
              </a:rPr>
              <a:t>Bingo:</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 Use multiplication bingo cards for 6, 7, 8, and 9 times tables.</a:t>
            </a:r>
          </a:p>
          <a:p>
            <a:pPr marL="342900" lvl="0" indent="-342900">
              <a:lnSpc>
                <a:spcPct val="115000"/>
              </a:lnSpc>
              <a:spcAft>
                <a:spcPts val="800"/>
              </a:spcAft>
              <a:buSzPts val="1000"/>
              <a:buFont typeface="Symbol" panose="05050102010706020507" pitchFamily="18" charset="2"/>
              <a:buChar char=""/>
              <a:tabLst>
                <a:tab pos="457200" algn="l"/>
              </a:tabLst>
            </a:pPr>
            <a:r>
              <a:rPr lang="en-GB" sz="2800" b="1" kern="100" dirty="0">
                <a:effectLst/>
                <a:latin typeface="Aptos" panose="020B0004020202020204" pitchFamily="34" charset="0"/>
                <a:ea typeface="Aptos" panose="020B0004020202020204" pitchFamily="34" charset="0"/>
                <a:cs typeface="Times New Roman" panose="02020603050405020304" pitchFamily="18" charset="0"/>
              </a:rPr>
              <a:t>"I Have...Who Has?":</a:t>
            </a:r>
            <a:r>
              <a:rPr lang="en-GB" sz="2800" kern="100" dirty="0">
                <a:effectLst/>
                <a:latin typeface="Aptos" panose="020B0004020202020204" pitchFamily="34" charset="0"/>
                <a:ea typeface="Aptos" panose="020B0004020202020204" pitchFamily="34" charset="0"/>
                <a:cs typeface="Times New Roman" panose="02020603050405020304" pitchFamily="18" charset="0"/>
              </a:rPr>
              <a:t> A chain game that requires mental maths recall. </a:t>
            </a:r>
          </a:p>
          <a:p>
            <a:r>
              <a:rPr lang="en-GB" sz="2800" b="1" dirty="0">
                <a:latin typeface="Calibri" panose="020F0502020204030204" pitchFamily="34" charset="0"/>
                <a:ea typeface="Calibri" panose="020F0502020204030204" pitchFamily="34" charset="0"/>
                <a:cs typeface="Calibri" panose="020F0502020204030204" pitchFamily="34" charset="0"/>
              </a:rPr>
              <a:t>Quick Questions Anywhere!</a:t>
            </a:r>
            <a:endParaRPr lang="en-GB" sz="2800"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on the way to school</a:t>
            </a:r>
          </a:p>
          <a:p>
            <a:pPr marL="457200" indent="-4572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in advert breaks</a:t>
            </a:r>
          </a:p>
          <a:p>
            <a:pPr marL="457200" indent="-4572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whilst getting dressed</a:t>
            </a:r>
          </a:p>
          <a:p>
            <a:pPr marL="457200" indent="-457200">
              <a:buFont typeface="Arial" panose="020B0604020202020204" pitchFamily="34" charset="0"/>
              <a:buChar char="•"/>
            </a:pPr>
            <a:r>
              <a:rPr lang="en-GB" sz="2800" dirty="0">
                <a:latin typeface="Calibri" panose="020F0502020204030204" pitchFamily="34" charset="0"/>
                <a:ea typeface="Calibri" panose="020F0502020204030204" pitchFamily="34" charset="0"/>
                <a:cs typeface="Calibri" panose="020F0502020204030204" pitchFamily="34" charset="0"/>
              </a:rPr>
              <a:t>a few before bed</a:t>
            </a:r>
            <a:endParaRPr lang="en-GB" sz="2800" kern="100" dirty="0">
              <a:effectLst/>
              <a:latin typeface="Calibri" panose="020F0502020204030204" pitchFamily="34" charset="0"/>
              <a:ea typeface="Calibri" panose="020F0502020204030204" pitchFamily="34" charset="0"/>
              <a:cs typeface="Calibri" panose="020F0502020204030204" pitchFamily="34" charset="0"/>
            </a:endParaRPr>
          </a:p>
        </p:txBody>
      </p:sp>
      <p:pic>
        <p:nvPicPr>
          <p:cNvPr id="9" name="Picture 8" descr="A blue and yellow logo&#10;&#10;AI-generated content may be incorrect.">
            <a:extLst>
              <a:ext uri="{FF2B5EF4-FFF2-40B4-BE49-F238E27FC236}">
                <a16:creationId xmlns:a16="http://schemas.microsoft.com/office/drawing/2014/main" id="{66E6332E-528E-ABAB-8536-2613507A006A}"/>
              </a:ext>
            </a:extLst>
          </p:cNvPr>
          <p:cNvPicPr>
            <a:picLocks noChangeAspect="1"/>
          </p:cNvPicPr>
          <p:nvPr/>
        </p:nvPicPr>
        <p:blipFill>
          <a:blip r:embed="rId3"/>
          <a:stretch>
            <a:fillRect/>
          </a:stretch>
        </p:blipFill>
        <p:spPr>
          <a:xfrm>
            <a:off x="13229461" y="100685"/>
            <a:ext cx="1117460" cy="1434921"/>
          </a:xfrm>
          <a:prstGeom prst="rect">
            <a:avLst/>
          </a:prstGeom>
        </p:spPr>
      </p:pic>
      <p:sp>
        <p:nvSpPr>
          <p:cNvPr id="10" name="Text 0">
            <a:extLst>
              <a:ext uri="{FF2B5EF4-FFF2-40B4-BE49-F238E27FC236}">
                <a16:creationId xmlns:a16="http://schemas.microsoft.com/office/drawing/2014/main" id="{0FF7EF0A-7A03-F23D-7E07-028F23C9D33E}"/>
              </a:ext>
            </a:extLst>
          </p:cNvPr>
          <p:cNvSpPr/>
          <p:nvPr/>
        </p:nvSpPr>
        <p:spPr>
          <a:xfrm>
            <a:off x="3536990" y="91498"/>
            <a:ext cx="6616541" cy="620078"/>
          </a:xfrm>
          <a:prstGeom prst="rect">
            <a:avLst/>
          </a:prstGeom>
          <a:noFill/>
          <a:ln/>
        </p:spPr>
        <p:txBody>
          <a:bodyPr wrap="none" lIns="0" tIns="0" rIns="0" bIns="0" rtlCol="0" anchor="t"/>
          <a:lstStyle/>
          <a:p>
            <a:pPr marL="0" indent="0" algn="l">
              <a:lnSpc>
                <a:spcPts val="485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More ideas to help</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10244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9E621C2-A624-9301-5BD0-72C75081946B}"/>
              </a:ext>
            </a:extLst>
          </p:cNvPr>
          <p:cNvSpPr txBox="1"/>
          <p:nvPr/>
        </p:nvSpPr>
        <p:spPr>
          <a:xfrm>
            <a:off x="367702" y="-236198"/>
            <a:ext cx="13667873" cy="8863965"/>
          </a:xfrm>
          <a:prstGeom prst="rect">
            <a:avLst/>
          </a:prstGeom>
          <a:noFill/>
        </p:spPr>
        <p:txBody>
          <a:bodyPr wrap="square">
            <a:spAutoFit/>
          </a:bodyPr>
          <a:lstStyle/>
          <a:p>
            <a:pPr algn="l"/>
            <a:endParaRPr lang="en-GB" sz="1200" b="0" i="0" u="none" strike="noStrike" baseline="0" dirty="0">
              <a:solidFill>
                <a:srgbClr val="000000"/>
              </a:solidFill>
              <a:latin typeface="Agency FB" panose="020B0503020202020204" pitchFamily="34" charset="0"/>
            </a:endParaRPr>
          </a:p>
          <a:p>
            <a:endParaRPr lang="en-GB" sz="1200" b="0" i="0" u="none" strike="noStrike" baseline="0" dirty="0">
              <a:latin typeface="Agency FB" panose="020B0503020202020204" pitchFamily="34" charset="0"/>
            </a:endParaRPr>
          </a:p>
          <a:p>
            <a:pPr algn="ctr"/>
            <a:r>
              <a:rPr lang="en-GB" sz="4400" b="1" i="0" u="none" strike="noStrike" baseline="0" dirty="0">
                <a:solidFill>
                  <a:srgbClr val="002060"/>
                </a:solidFill>
                <a:latin typeface="Calibri" panose="020F0502020204030204" pitchFamily="34" charset="0"/>
                <a:ea typeface="Calibri" panose="020F0502020204030204" pitchFamily="34" charset="0"/>
                <a:cs typeface="Calibri" panose="020F0502020204030204" pitchFamily="34" charset="0"/>
              </a:rPr>
              <a:t>Other Online Resources</a:t>
            </a:r>
          </a:p>
          <a:p>
            <a:pPr algn="ctr"/>
            <a:endParaRPr lang="en-GB" sz="4400"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r>
              <a:rPr lang="en-GB" sz="4000" b="0" i="0" u="none" strike="noStrike" baseline="0" dirty="0">
                <a:solidFill>
                  <a:srgbClr val="002060"/>
                </a:solidFill>
                <a:latin typeface="Calibri" panose="020F0502020204030204" pitchFamily="34" charset="0"/>
                <a:ea typeface="Calibri" panose="020F0502020204030204" pitchFamily="34" charset="0"/>
                <a:cs typeface="Calibri" panose="020F0502020204030204" pitchFamily="34" charset="0"/>
              </a:rPr>
              <a:t>There are many free multiplication and division games available online.</a:t>
            </a:r>
          </a:p>
          <a:p>
            <a:r>
              <a:rPr lang="en-GB" sz="4000" b="0" i="0" u="none" strike="noStrike" baseline="0" dirty="0">
                <a:solidFill>
                  <a:srgbClr val="002060"/>
                </a:solidFill>
                <a:latin typeface="Calibri" panose="020F0502020204030204" pitchFamily="34" charset="0"/>
                <a:ea typeface="Calibri" panose="020F0502020204030204" pitchFamily="34" charset="0"/>
                <a:cs typeface="Calibri" panose="020F0502020204030204" pitchFamily="34" charset="0"/>
              </a:rPr>
              <a:t>Here are a few places to get you started:</a:t>
            </a:r>
          </a:p>
          <a:p>
            <a:pPr marL="571500" indent="-571500">
              <a:buFont typeface="Arial" panose="020B0604020202020204" pitchFamily="34" charset="0"/>
              <a:buChar char="•"/>
            </a:pPr>
            <a:r>
              <a:rPr lang="en-GB" sz="4000" b="0" i="0" u="none" strike="noStrike" baseline="0" dirty="0">
                <a:solidFill>
                  <a:srgbClr val="002060"/>
                </a:solidFill>
                <a:latin typeface="Calibri" panose="020F0502020204030204" pitchFamily="34" charset="0"/>
                <a:ea typeface="Calibri" panose="020F0502020204030204" pitchFamily="34" charset="0"/>
                <a:cs typeface="Calibri" panose="020F0502020204030204" pitchFamily="34" charset="0"/>
              </a:rPr>
              <a:t>www.multiplication.com www.coolmath-games.com</a:t>
            </a:r>
          </a:p>
          <a:p>
            <a:pPr marL="571500" indent="-571500">
              <a:buFont typeface="Arial" panose="020B0604020202020204" pitchFamily="34" charset="0"/>
              <a:buChar char="•"/>
            </a:pPr>
            <a:r>
              <a:rPr lang="en-GB" sz="4000" b="0" i="0" u="none" strike="noStrike" baseline="0" dirty="0">
                <a:solidFill>
                  <a:srgbClr val="002060"/>
                </a:solidFill>
                <a:latin typeface="Calibri" panose="020F0502020204030204" pitchFamily="34" charset="0"/>
                <a:ea typeface="Calibri" panose="020F0502020204030204" pitchFamily="34" charset="0"/>
                <a:cs typeface="Calibri" panose="020F0502020204030204" pitchFamily="34" charset="0"/>
              </a:rPr>
              <a:t>http://www.oswego.org/ocsd-web/games/Mathmagician/mathsmulti.html http://www.transum.org/Tables/Times_Tables.asp</a:t>
            </a:r>
          </a:p>
          <a:p>
            <a:pPr marL="571500" indent="-571500">
              <a:buFont typeface="Arial" panose="020B0604020202020204" pitchFamily="34" charset="0"/>
              <a:buChar char="•"/>
            </a:pPr>
            <a:r>
              <a:rPr lang="en-GB" sz="4000" b="0" i="0" u="none" strike="noStrike" baseline="0" dirty="0">
                <a:solidFill>
                  <a:srgbClr val="002060"/>
                </a:solidFill>
                <a:latin typeface="Calibri" panose="020F0502020204030204" pitchFamily="34" charset="0"/>
                <a:ea typeface="Calibri" panose="020F0502020204030204" pitchFamily="34" charset="0"/>
                <a:cs typeface="Calibri" panose="020F0502020204030204" pitchFamily="34" charset="0"/>
              </a:rPr>
              <a:t>www.tablestest.com </a:t>
            </a:r>
            <a:r>
              <a:rPr lang="en-GB" sz="4000" b="0" i="0" u="none" strike="noStrike" baseline="0" dirty="0">
                <a:solidFill>
                  <a:srgbClr val="002060"/>
                </a:solidFill>
                <a:latin typeface="Calibri" panose="020F0502020204030204" pitchFamily="34" charset="0"/>
                <a:ea typeface="Calibri" panose="020F0502020204030204" pitchFamily="34" charset="0"/>
                <a:cs typeface="Calibri" panose="020F0502020204030204" pitchFamily="34" charset="0"/>
                <a:hlinkClick r:id="rId3"/>
              </a:rPr>
              <a:t>www.mathletics.co.uk</a:t>
            </a:r>
            <a:endParaRPr lang="en-GB" sz="4000" b="0" i="0" u="none" strike="noStrike" baseline="0"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pPr marL="571500" indent="-571500">
              <a:buFont typeface="Arial" panose="020B0604020202020204" pitchFamily="34" charset="0"/>
              <a:buChar char="•"/>
            </a:pPr>
            <a:r>
              <a:rPr lang="en-GB" sz="40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Apps:</a:t>
            </a:r>
            <a:r>
              <a:rPr lang="en-GB" sz="40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10 Minutes a Day Times Tables, Quick Maths, and </a:t>
            </a:r>
            <a:r>
              <a:rPr lang="en-GB" sz="4000" kern="100" dirty="0" err="1">
                <a:solidFill>
                  <a:srgbClr val="002060"/>
                </a:solidFill>
                <a:latin typeface="Aptos" panose="020B0004020202020204" pitchFamily="34" charset="0"/>
                <a:ea typeface="Aptos" panose="020B0004020202020204" pitchFamily="34" charset="0"/>
                <a:cs typeface="Times New Roman" panose="02020603050405020304" pitchFamily="18" charset="0"/>
              </a:rPr>
              <a:t>Mathopoly</a:t>
            </a:r>
            <a:r>
              <a:rPr lang="en-GB" sz="40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a:t>
            </a:r>
          </a:p>
          <a:p>
            <a:pPr marL="571500" indent="-571500">
              <a:buFont typeface="Arial" panose="020B0604020202020204" pitchFamily="34" charset="0"/>
              <a:buChar char="•"/>
            </a:pPr>
            <a:endParaRPr lang="en-GB" sz="4000" b="0" i="0" u="none" strike="noStrike" baseline="0"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endParaRPr lang="en-GB" sz="1800" b="0" i="0" u="none" strike="noStrike" baseline="0" dirty="0">
              <a:latin typeface="Agency FB" panose="020B0503020202020204" pitchFamily="34" charset="0"/>
            </a:endParaRPr>
          </a:p>
        </p:txBody>
      </p:sp>
      <p:pic>
        <p:nvPicPr>
          <p:cNvPr id="7" name="Picture 6" descr="A blue and yellow logo&#10;&#10;AI-generated content may be incorrect.">
            <a:extLst>
              <a:ext uri="{FF2B5EF4-FFF2-40B4-BE49-F238E27FC236}">
                <a16:creationId xmlns:a16="http://schemas.microsoft.com/office/drawing/2014/main" id="{C51C3D09-0B7F-A4F5-E17C-4966DAC01A64}"/>
              </a:ext>
            </a:extLst>
          </p:cNvPr>
          <p:cNvPicPr>
            <a:picLocks noChangeAspect="1"/>
          </p:cNvPicPr>
          <p:nvPr/>
        </p:nvPicPr>
        <p:blipFill>
          <a:blip r:embed="rId4"/>
          <a:stretch>
            <a:fillRect/>
          </a:stretch>
        </p:blipFill>
        <p:spPr>
          <a:xfrm>
            <a:off x="13145238" y="160844"/>
            <a:ext cx="1117460" cy="1434921"/>
          </a:xfrm>
          <a:prstGeom prst="rect">
            <a:avLst/>
          </a:prstGeom>
        </p:spPr>
      </p:pic>
    </p:spTree>
    <p:extLst>
      <p:ext uri="{BB962C8B-B14F-4D97-AF65-F5344CB8AC3E}">
        <p14:creationId xmlns:p14="http://schemas.microsoft.com/office/powerpoint/2010/main" val="500180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321C6F5-18DB-993B-9607-429D676A7A07}"/>
              </a:ext>
            </a:extLst>
          </p:cNvPr>
          <p:cNvSpPr txBox="1"/>
          <p:nvPr/>
        </p:nvSpPr>
        <p:spPr>
          <a:xfrm>
            <a:off x="977730" y="7175627"/>
            <a:ext cx="7315200" cy="369332"/>
          </a:xfrm>
          <a:prstGeom prst="rect">
            <a:avLst/>
          </a:prstGeom>
          <a:noFill/>
        </p:spPr>
        <p:txBody>
          <a:bodyPr wrap="square">
            <a:spAutoFit/>
          </a:bodyPr>
          <a:lstStyle/>
          <a:p>
            <a:r>
              <a:rPr lang="en-GB" dirty="0">
                <a:hlinkClick r:id="rId3"/>
              </a:rPr>
              <a:t>How To Use A Counting Stick To Teach Times Tables</a:t>
            </a:r>
            <a:endParaRPr lang="en-GB" dirty="0"/>
          </a:p>
        </p:txBody>
      </p:sp>
      <p:pic>
        <p:nvPicPr>
          <p:cNvPr id="7" name="Picture 6" descr="A person pointing at a screen&#10;&#10;AI-generated content may be incorrect.">
            <a:extLst>
              <a:ext uri="{FF2B5EF4-FFF2-40B4-BE49-F238E27FC236}">
                <a16:creationId xmlns:a16="http://schemas.microsoft.com/office/drawing/2014/main" id="{5220AE0D-D903-439D-BC01-70D85BD9276D}"/>
              </a:ext>
            </a:extLst>
          </p:cNvPr>
          <p:cNvPicPr>
            <a:picLocks noChangeAspect="1"/>
          </p:cNvPicPr>
          <p:nvPr/>
        </p:nvPicPr>
        <p:blipFill>
          <a:blip r:embed="rId4"/>
          <a:stretch>
            <a:fillRect/>
          </a:stretch>
        </p:blipFill>
        <p:spPr>
          <a:xfrm>
            <a:off x="261851" y="1900304"/>
            <a:ext cx="6644366" cy="3285307"/>
          </a:xfrm>
          <a:prstGeom prst="rect">
            <a:avLst/>
          </a:prstGeom>
        </p:spPr>
      </p:pic>
      <p:sp>
        <p:nvSpPr>
          <p:cNvPr id="8" name="TextBox 7">
            <a:extLst>
              <a:ext uri="{FF2B5EF4-FFF2-40B4-BE49-F238E27FC236}">
                <a16:creationId xmlns:a16="http://schemas.microsoft.com/office/drawing/2014/main" id="{DDF2E5C8-557F-B322-4C4C-9D959C570AEB}"/>
              </a:ext>
            </a:extLst>
          </p:cNvPr>
          <p:cNvSpPr txBox="1"/>
          <p:nvPr/>
        </p:nvSpPr>
        <p:spPr>
          <a:xfrm>
            <a:off x="2313235" y="180474"/>
            <a:ext cx="8746958" cy="769441"/>
          </a:xfrm>
          <a:prstGeom prst="rect">
            <a:avLst/>
          </a:prstGeom>
          <a:noFill/>
        </p:spPr>
        <p:txBody>
          <a:bodyPr wrap="square" rtlCol="0">
            <a:spAutoFit/>
          </a:bodyPr>
          <a:lstStyle/>
          <a:p>
            <a:pPr algn="ctr"/>
            <a:r>
              <a:rPr lang="en-GB" sz="4400" b="1" dirty="0">
                <a:solidFill>
                  <a:srgbClr val="002060"/>
                </a:solidFill>
                <a:latin typeface="Calibri" panose="020F0502020204030204" pitchFamily="34" charset="0"/>
                <a:ea typeface="Calibri" panose="020F0502020204030204" pitchFamily="34" charset="0"/>
                <a:cs typeface="Calibri" panose="020F0502020204030204" pitchFamily="34" charset="0"/>
              </a:rPr>
              <a:t>Resources on You Tube</a:t>
            </a:r>
          </a:p>
        </p:txBody>
      </p:sp>
      <p:sp>
        <p:nvSpPr>
          <p:cNvPr id="9" name="TextBox 8">
            <a:extLst>
              <a:ext uri="{FF2B5EF4-FFF2-40B4-BE49-F238E27FC236}">
                <a16:creationId xmlns:a16="http://schemas.microsoft.com/office/drawing/2014/main" id="{0779CEC3-73AF-0BFB-1A41-C093D3499EE4}"/>
              </a:ext>
            </a:extLst>
          </p:cNvPr>
          <p:cNvSpPr txBox="1"/>
          <p:nvPr/>
        </p:nvSpPr>
        <p:spPr>
          <a:xfrm>
            <a:off x="649706" y="1081792"/>
            <a:ext cx="5666874" cy="707886"/>
          </a:xfrm>
          <a:prstGeom prst="rect">
            <a:avLst/>
          </a:prstGeom>
          <a:noFill/>
        </p:spPr>
        <p:txBody>
          <a:bodyPr wrap="square" rtlCol="0">
            <a:spAutoFit/>
          </a:bodyPr>
          <a:lstStyle/>
          <a:p>
            <a:r>
              <a:rPr lang="en-GB" sz="4000" b="1" dirty="0">
                <a:solidFill>
                  <a:srgbClr val="002060"/>
                </a:solidFill>
                <a:latin typeface="Calibri" panose="020F0502020204030204" pitchFamily="34" charset="0"/>
                <a:ea typeface="Calibri" panose="020F0502020204030204" pitchFamily="34" charset="0"/>
                <a:cs typeface="Calibri" panose="020F0502020204030204" pitchFamily="34" charset="0"/>
              </a:rPr>
              <a:t>Use a counting stick</a:t>
            </a:r>
          </a:p>
        </p:txBody>
      </p:sp>
      <p:sp>
        <p:nvSpPr>
          <p:cNvPr id="10" name="TextBox 9">
            <a:extLst>
              <a:ext uri="{FF2B5EF4-FFF2-40B4-BE49-F238E27FC236}">
                <a16:creationId xmlns:a16="http://schemas.microsoft.com/office/drawing/2014/main" id="{0DF9657C-4CAC-822A-93D3-920C39BE1B21}"/>
              </a:ext>
            </a:extLst>
          </p:cNvPr>
          <p:cNvSpPr txBox="1"/>
          <p:nvPr/>
        </p:nvSpPr>
        <p:spPr>
          <a:xfrm>
            <a:off x="8292930" y="1221906"/>
            <a:ext cx="5534526" cy="646331"/>
          </a:xfrm>
          <a:prstGeom prst="rect">
            <a:avLst/>
          </a:prstGeom>
          <a:noFill/>
        </p:spPr>
        <p:txBody>
          <a:bodyPr wrap="square" rtlCol="0">
            <a:spAutoFit/>
          </a:bodyPr>
          <a:lstStyle/>
          <a:p>
            <a:r>
              <a:rPr lang="en-GB" sz="3600" b="1" dirty="0">
                <a:solidFill>
                  <a:srgbClr val="002060"/>
                </a:solidFill>
                <a:latin typeface="Calibri" panose="020F0502020204030204" pitchFamily="34" charset="0"/>
                <a:ea typeface="Calibri" panose="020F0502020204030204" pitchFamily="34" charset="0"/>
                <a:cs typeface="Calibri" panose="020F0502020204030204" pitchFamily="34" charset="0"/>
              </a:rPr>
              <a:t>Timetable songs and raps </a:t>
            </a:r>
          </a:p>
        </p:txBody>
      </p:sp>
      <p:sp>
        <p:nvSpPr>
          <p:cNvPr id="12" name="TextBox 11">
            <a:extLst>
              <a:ext uri="{FF2B5EF4-FFF2-40B4-BE49-F238E27FC236}">
                <a16:creationId xmlns:a16="http://schemas.microsoft.com/office/drawing/2014/main" id="{A547957F-9287-CA75-5EEB-E20D6CA80419}"/>
              </a:ext>
            </a:extLst>
          </p:cNvPr>
          <p:cNvSpPr txBox="1"/>
          <p:nvPr/>
        </p:nvSpPr>
        <p:spPr>
          <a:xfrm>
            <a:off x="7038473" y="6556410"/>
            <a:ext cx="7315200" cy="646331"/>
          </a:xfrm>
          <a:prstGeom prst="rect">
            <a:avLst/>
          </a:prstGeom>
          <a:noFill/>
        </p:spPr>
        <p:txBody>
          <a:bodyPr wrap="square">
            <a:spAutoFit/>
          </a:bodyPr>
          <a:lstStyle/>
          <a:p>
            <a:r>
              <a:rPr lang="en-GB" dirty="0">
                <a:hlinkClick r:id="rId5"/>
              </a:rPr>
              <a:t>Three Times Table Song (Cover of Uptown Funk by Mark Ronson and Bruno Mars)</a:t>
            </a:r>
            <a:endParaRPr lang="en-GB" dirty="0"/>
          </a:p>
        </p:txBody>
      </p:sp>
      <p:pic>
        <p:nvPicPr>
          <p:cNvPr id="14" name="Picture 13" descr="A screenshot of a phone&#10;&#10;AI-generated content may be incorrect.">
            <a:extLst>
              <a:ext uri="{FF2B5EF4-FFF2-40B4-BE49-F238E27FC236}">
                <a16:creationId xmlns:a16="http://schemas.microsoft.com/office/drawing/2014/main" id="{A96F777E-541B-969A-3239-1134B8A397BC}"/>
              </a:ext>
            </a:extLst>
          </p:cNvPr>
          <p:cNvPicPr>
            <a:picLocks noChangeAspect="1"/>
          </p:cNvPicPr>
          <p:nvPr/>
        </p:nvPicPr>
        <p:blipFill>
          <a:blip r:embed="rId6"/>
          <a:stretch>
            <a:fillRect/>
          </a:stretch>
        </p:blipFill>
        <p:spPr>
          <a:xfrm>
            <a:off x="7315200" y="2358881"/>
            <a:ext cx="7038473" cy="1948799"/>
          </a:xfrm>
          <a:prstGeom prst="rect">
            <a:avLst/>
          </a:prstGeom>
        </p:spPr>
      </p:pic>
      <p:pic>
        <p:nvPicPr>
          <p:cNvPr id="15" name="Picture 14" descr="A blue and yellow logo&#10;&#10;AI-generated content may be incorrect.">
            <a:extLst>
              <a:ext uri="{FF2B5EF4-FFF2-40B4-BE49-F238E27FC236}">
                <a16:creationId xmlns:a16="http://schemas.microsoft.com/office/drawing/2014/main" id="{AA7EA2AC-B5AF-D6F1-387C-F2121862E532}"/>
              </a:ext>
            </a:extLst>
          </p:cNvPr>
          <p:cNvPicPr>
            <a:picLocks noChangeAspect="1"/>
          </p:cNvPicPr>
          <p:nvPr/>
        </p:nvPicPr>
        <p:blipFill>
          <a:blip r:embed="rId7"/>
          <a:stretch>
            <a:fillRect/>
          </a:stretch>
        </p:blipFill>
        <p:spPr>
          <a:xfrm>
            <a:off x="13289618" y="110151"/>
            <a:ext cx="1117460" cy="1434921"/>
          </a:xfrm>
          <a:prstGeom prst="rect">
            <a:avLst/>
          </a:prstGeom>
        </p:spPr>
      </p:pic>
    </p:spTree>
    <p:extLst>
      <p:ext uri="{BB962C8B-B14F-4D97-AF65-F5344CB8AC3E}">
        <p14:creationId xmlns:p14="http://schemas.microsoft.com/office/powerpoint/2010/main" val="40204777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3175979" y="410001"/>
            <a:ext cx="7772995" cy="620078"/>
          </a:xfrm>
          <a:prstGeom prst="rect">
            <a:avLst/>
          </a:prstGeom>
          <a:noFill/>
          <a:ln/>
        </p:spPr>
        <p:txBody>
          <a:bodyPr wrap="none" lIns="0" tIns="0" rIns="0" bIns="0" rtlCol="0" anchor="t"/>
          <a:lstStyle/>
          <a:p>
            <a:pPr marL="0" indent="0" algn="l">
              <a:lnSpc>
                <a:spcPts val="4850"/>
              </a:lnSpc>
              <a:buNone/>
            </a:pPr>
            <a:r>
              <a:rPr lang="en-US" sz="4400" b="1" dirty="0">
                <a:solidFill>
                  <a:srgbClr val="231971"/>
                </a:solidFill>
                <a:latin typeface="Calibri" panose="020F0502020204030204" pitchFamily="34" charset="0"/>
                <a:ea typeface="Calibri" panose="020F0502020204030204" pitchFamily="34" charset="0"/>
                <a:cs typeface="Calibri" panose="020F0502020204030204" pitchFamily="34" charset="0"/>
              </a:rPr>
              <a:t>Common Questions + How to Help</a:t>
            </a: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
        <p:nvSpPr>
          <p:cNvPr id="3" name="Shape 1"/>
          <p:cNvSpPr/>
          <p:nvPr/>
        </p:nvSpPr>
        <p:spPr>
          <a:xfrm>
            <a:off x="70123" y="1702677"/>
            <a:ext cx="4720710" cy="3475806"/>
          </a:xfrm>
          <a:prstGeom prst="roundRect">
            <a:avLst>
              <a:gd name="adj" fmla="val 5141"/>
            </a:avLst>
          </a:prstGeom>
          <a:solidFill>
            <a:srgbClr val="FAFAFA">
              <a:alpha val="95000"/>
            </a:srgbClr>
          </a:solidFill>
          <a:ln w="22860">
            <a:solidFill>
              <a:srgbClr val="BDB8DF"/>
            </a:solidFill>
            <a:prstDash val="solid"/>
          </a:ln>
        </p:spPr>
        <p:txBody>
          <a:bodyPr/>
          <a:lstStyle/>
          <a:p>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4" name="Shape 2"/>
          <p:cNvSpPr/>
          <p:nvPr/>
        </p:nvSpPr>
        <p:spPr>
          <a:xfrm>
            <a:off x="218064" y="1733867"/>
            <a:ext cx="102502" cy="3122261"/>
          </a:xfrm>
          <a:prstGeom prst="roundRect">
            <a:avLst>
              <a:gd name="adj" fmla="val 91163"/>
            </a:avLst>
          </a:prstGeom>
          <a:solidFill>
            <a:srgbClr val="5E4CE6"/>
          </a:solidFill>
          <a:ln/>
        </p:spPr>
        <p:txBody>
          <a:bodyPr/>
          <a:lstStyle/>
          <a:p>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5" name="Text 3"/>
          <p:cNvSpPr/>
          <p:nvPr/>
        </p:nvSpPr>
        <p:spPr>
          <a:xfrm>
            <a:off x="415592" y="1870828"/>
            <a:ext cx="3327083" cy="310158"/>
          </a:xfrm>
          <a:prstGeom prst="rect">
            <a:avLst/>
          </a:prstGeom>
          <a:noFill/>
          <a:ln/>
        </p:spPr>
        <p:txBody>
          <a:bodyPr wrap="none" lIns="0" tIns="0" rIns="0" bIns="0" rtlCol="0" anchor="t"/>
          <a:lstStyle/>
          <a:p>
            <a:pPr marL="0" indent="0" algn="l">
              <a:lnSpc>
                <a:spcPts val="2400"/>
              </a:lnSpc>
              <a:buNone/>
            </a:pPr>
            <a:r>
              <a:rPr lang="en-US" sz="1950" b="1" dirty="0">
                <a:solidFill>
                  <a:srgbClr val="2A2742"/>
                </a:solidFill>
                <a:latin typeface="Calibri" panose="020F0502020204030204" pitchFamily="34" charset="0"/>
                <a:ea typeface="Calibri" panose="020F0502020204030204" pitchFamily="34" charset="0"/>
                <a:cs typeface="Calibri" panose="020F0502020204030204" pitchFamily="34" charset="0"/>
              </a:rPr>
              <a:t>"</a:t>
            </a: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My child panics with timers"</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6" name="Text 4"/>
          <p:cNvSpPr/>
          <p:nvPr/>
        </p:nvSpPr>
        <p:spPr>
          <a:xfrm>
            <a:off x="511586" y="2695186"/>
            <a:ext cx="3704273" cy="952619"/>
          </a:xfrm>
          <a:prstGeom prst="rect">
            <a:avLst/>
          </a:prstGeom>
          <a:noFill/>
          <a:ln/>
        </p:spPr>
        <p:txBody>
          <a:bodyPr wrap="square" lIns="0" tIns="0" rIns="0" bIns="0" rtlCol="0" anchor="t"/>
          <a:lstStyle/>
          <a:p>
            <a:pPr marL="0" indent="0" algn="ctr">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Solution:</a:t>
            </a: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 Practise gently, build speed gradually. Start without timers, then introduce them slowly.</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7" name="Shape 5"/>
          <p:cNvSpPr/>
          <p:nvPr/>
        </p:nvSpPr>
        <p:spPr>
          <a:xfrm>
            <a:off x="5272210" y="1695487"/>
            <a:ext cx="4215408" cy="3475806"/>
          </a:xfrm>
          <a:prstGeom prst="roundRect">
            <a:avLst>
              <a:gd name="adj" fmla="val 5141"/>
            </a:avLst>
          </a:prstGeom>
          <a:solidFill>
            <a:srgbClr val="FAFAFA">
              <a:alpha val="95000"/>
            </a:srgbClr>
          </a:solidFill>
          <a:ln w="22860">
            <a:solidFill>
              <a:srgbClr val="BDB8DF"/>
            </a:solidFill>
            <a:prstDash val="solid"/>
          </a:ln>
        </p:spPr>
        <p:txBody>
          <a:bodyPr/>
          <a:lstStyle/>
          <a:p>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8" name="Shape 6"/>
          <p:cNvSpPr/>
          <p:nvPr/>
        </p:nvSpPr>
        <p:spPr>
          <a:xfrm>
            <a:off x="5425428" y="1857004"/>
            <a:ext cx="112882" cy="2999125"/>
          </a:xfrm>
          <a:prstGeom prst="roundRect">
            <a:avLst>
              <a:gd name="adj" fmla="val 91163"/>
            </a:avLst>
          </a:prstGeom>
          <a:solidFill>
            <a:srgbClr val="5E4CE6"/>
          </a:solidFill>
          <a:ln/>
        </p:spPr>
        <p:txBody>
          <a:bodyPr/>
          <a:lstStyle/>
          <a:p>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9" name="Text 7"/>
          <p:cNvSpPr/>
          <p:nvPr/>
        </p:nvSpPr>
        <p:spPr>
          <a:xfrm>
            <a:off x="5660717" y="1850906"/>
            <a:ext cx="3704392" cy="620316"/>
          </a:xfrm>
          <a:prstGeom prst="rect">
            <a:avLst/>
          </a:prstGeom>
          <a:noFill/>
          <a:ln/>
        </p:spPr>
        <p:txBody>
          <a:bodyPr wrap="square" lIns="0" tIns="0" rIns="0" bIns="0" rtlCol="0" anchor="t"/>
          <a:lstStyle/>
          <a:p>
            <a:pPr marL="0" indent="0" algn="l">
              <a:lnSpc>
                <a:spcPts val="2400"/>
              </a:lnSpc>
              <a:buNone/>
            </a:pPr>
            <a:r>
              <a:rPr lang="en-US" sz="1950" b="1" dirty="0">
                <a:solidFill>
                  <a:srgbClr val="2A2742"/>
                </a:solidFill>
                <a:latin typeface="Calibri" panose="020F0502020204030204" pitchFamily="34" charset="0"/>
                <a:ea typeface="Calibri" panose="020F0502020204030204" pitchFamily="34" charset="0"/>
                <a:cs typeface="Calibri" panose="020F0502020204030204" pitchFamily="34" charset="0"/>
              </a:rPr>
              <a:t>"</a:t>
            </a: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They can chant but not answer randomly</a:t>
            </a:r>
            <a:r>
              <a:rPr lang="en-US" sz="1950" b="1" dirty="0">
                <a:solidFill>
                  <a:srgbClr val="2A2742"/>
                </a:solidFill>
                <a:latin typeface="Calibri" panose="020F0502020204030204" pitchFamily="34" charset="0"/>
                <a:ea typeface="Calibri" panose="020F0502020204030204" pitchFamily="34" charset="0"/>
                <a:cs typeface="Calibri" panose="020F0502020204030204" pitchFamily="34" charset="0"/>
              </a:rPr>
              <a:t>"</a:t>
            </a:r>
            <a:endParaRPr lang="en-US" sz="1950" dirty="0">
              <a:latin typeface="Calibri" panose="020F0502020204030204" pitchFamily="34" charset="0"/>
              <a:ea typeface="Calibri" panose="020F0502020204030204" pitchFamily="34" charset="0"/>
              <a:cs typeface="Calibri" panose="020F0502020204030204" pitchFamily="34" charset="0"/>
            </a:endParaRPr>
          </a:p>
        </p:txBody>
      </p:sp>
      <p:sp>
        <p:nvSpPr>
          <p:cNvPr id="10" name="Text 8"/>
          <p:cNvSpPr/>
          <p:nvPr/>
        </p:nvSpPr>
        <p:spPr>
          <a:xfrm>
            <a:off x="5538310" y="2675675"/>
            <a:ext cx="3704392" cy="952619"/>
          </a:xfrm>
          <a:prstGeom prst="rect">
            <a:avLst/>
          </a:prstGeom>
          <a:noFill/>
          <a:ln/>
        </p:spPr>
        <p:txBody>
          <a:bodyPr wrap="square" lIns="0" tIns="0" rIns="0" bIns="0" rtlCol="0" anchor="t"/>
          <a:lstStyle/>
          <a:p>
            <a:pPr marL="0" indent="0" algn="ctr">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Solution:</a:t>
            </a: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 Use flashcards/random questions. Mix up the order to build true fluency.</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11" name="Shape 9"/>
          <p:cNvSpPr/>
          <p:nvPr/>
        </p:nvSpPr>
        <p:spPr>
          <a:xfrm>
            <a:off x="10062503" y="1654099"/>
            <a:ext cx="4497774" cy="3528218"/>
          </a:xfrm>
          <a:prstGeom prst="roundRect">
            <a:avLst>
              <a:gd name="adj" fmla="val 5141"/>
            </a:avLst>
          </a:prstGeom>
          <a:solidFill>
            <a:srgbClr val="FAFAFA">
              <a:alpha val="95000"/>
            </a:srgbClr>
          </a:solidFill>
          <a:ln w="22860">
            <a:solidFill>
              <a:srgbClr val="BDB8DF"/>
            </a:solidFill>
            <a:prstDash val="solid"/>
          </a:ln>
        </p:spPr>
        <p:txBody>
          <a:bodyPr/>
          <a:lstStyle/>
          <a:p>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12" name="Shape 10"/>
          <p:cNvSpPr/>
          <p:nvPr/>
        </p:nvSpPr>
        <p:spPr>
          <a:xfrm flipH="1">
            <a:off x="10214198" y="1826843"/>
            <a:ext cx="45719" cy="3202357"/>
          </a:xfrm>
          <a:prstGeom prst="roundRect">
            <a:avLst>
              <a:gd name="adj" fmla="val 91163"/>
            </a:avLst>
          </a:prstGeom>
          <a:solidFill>
            <a:srgbClr val="5E4CE6"/>
          </a:solidFill>
          <a:ln/>
        </p:spPr>
        <p:txBody>
          <a:bodyPr/>
          <a:lstStyle/>
          <a:p>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11"/>
          <p:cNvSpPr/>
          <p:nvPr/>
        </p:nvSpPr>
        <p:spPr>
          <a:xfrm>
            <a:off x="10259917" y="1804982"/>
            <a:ext cx="3198852" cy="310158"/>
          </a:xfrm>
          <a:prstGeom prst="rect">
            <a:avLst/>
          </a:prstGeom>
          <a:noFill/>
          <a:ln/>
        </p:spPr>
        <p:txBody>
          <a:bodyPr wrap="none" lIns="0" tIns="0" rIns="0" bIns="0" rtlCol="0" anchor="t"/>
          <a:lstStyle/>
          <a:p>
            <a:pPr marL="0" indent="0" algn="l">
              <a:lnSpc>
                <a:spcPts val="2400"/>
              </a:lnSpc>
              <a:buNone/>
            </a:pPr>
            <a:r>
              <a:rPr lang="en-US" sz="1950" b="1" dirty="0">
                <a:solidFill>
                  <a:srgbClr val="2A2742"/>
                </a:solidFill>
                <a:latin typeface="Calibri" panose="020F0502020204030204" pitchFamily="34" charset="0"/>
                <a:ea typeface="Calibri" panose="020F0502020204030204" pitchFamily="34" charset="0"/>
                <a:cs typeface="Calibri" panose="020F0502020204030204" pitchFamily="34" charset="0"/>
              </a:rPr>
              <a:t>"</a:t>
            </a: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What should we focus on?"</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
        <p:nvSpPr>
          <p:cNvPr id="14" name="Text 12"/>
          <p:cNvSpPr/>
          <p:nvPr/>
        </p:nvSpPr>
        <p:spPr>
          <a:xfrm>
            <a:off x="10654098" y="2675675"/>
            <a:ext cx="3704273" cy="952620"/>
          </a:xfrm>
          <a:prstGeom prst="rect">
            <a:avLst/>
          </a:prstGeom>
          <a:noFill/>
          <a:ln/>
        </p:spPr>
        <p:txBody>
          <a:bodyPr wrap="square" lIns="0" tIns="0" rIns="0" bIns="0" rtlCol="0" anchor="t"/>
          <a:lstStyle/>
          <a:p>
            <a:pPr marL="0" indent="0" algn="ctr">
              <a:buNone/>
            </a:pPr>
            <a:r>
              <a:rPr lang="en-US" sz="2800" b="1" dirty="0">
                <a:solidFill>
                  <a:srgbClr val="2A2742"/>
                </a:solidFill>
                <a:latin typeface="Calibri" panose="020F0502020204030204" pitchFamily="34" charset="0"/>
                <a:ea typeface="Calibri" panose="020F0502020204030204" pitchFamily="34" charset="0"/>
                <a:cs typeface="Calibri" panose="020F0502020204030204" pitchFamily="34" charset="0"/>
              </a:rPr>
              <a:t>Solution:</a:t>
            </a:r>
            <a:r>
              <a:rPr lang="en-US" sz="2800" dirty="0">
                <a:solidFill>
                  <a:srgbClr val="2A2742"/>
                </a:solidFill>
                <a:latin typeface="Calibri" panose="020F0502020204030204" pitchFamily="34" charset="0"/>
                <a:ea typeface="Calibri" panose="020F0502020204030204" pitchFamily="34" charset="0"/>
                <a:cs typeface="Calibri" panose="020F0502020204030204" pitchFamily="34" charset="0"/>
              </a:rPr>
              <a:t> Ask teacher which tables are priority. We can give personalised guidance.</a:t>
            </a:r>
          </a:p>
          <a:p>
            <a:pPr marL="0" indent="0" algn="ctr">
              <a:buNone/>
            </a:pPr>
            <a:endParaRPr lang="en-US" sz="2800" dirty="0">
              <a:latin typeface="Calibri" panose="020F0502020204030204" pitchFamily="34" charset="0"/>
              <a:ea typeface="Calibri" panose="020F0502020204030204" pitchFamily="34" charset="0"/>
              <a:cs typeface="Calibri" panose="020F0502020204030204" pitchFamily="34" charset="0"/>
            </a:endParaRPr>
          </a:p>
        </p:txBody>
      </p:sp>
      <p:pic>
        <p:nvPicPr>
          <p:cNvPr id="17" name="Picture 16" descr="A blue and yellow logo&#10;&#10;AI-generated content may be incorrect.">
            <a:extLst>
              <a:ext uri="{FF2B5EF4-FFF2-40B4-BE49-F238E27FC236}">
                <a16:creationId xmlns:a16="http://schemas.microsoft.com/office/drawing/2014/main" id="{49D63296-36CC-112D-172B-427CBE006332}"/>
              </a:ext>
            </a:extLst>
          </p:cNvPr>
          <p:cNvPicPr>
            <a:picLocks noChangeAspect="1"/>
          </p:cNvPicPr>
          <p:nvPr/>
        </p:nvPicPr>
        <p:blipFill>
          <a:blip r:embed="rId3"/>
          <a:stretch>
            <a:fillRect/>
          </a:stretch>
        </p:blipFill>
        <p:spPr>
          <a:xfrm>
            <a:off x="13240911" y="89793"/>
            <a:ext cx="1117460" cy="143492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3645275" y="486084"/>
            <a:ext cx="4961811" cy="620078"/>
          </a:xfrm>
          <a:prstGeom prst="rect">
            <a:avLst/>
          </a:prstGeom>
          <a:noFill/>
          <a:ln/>
        </p:spPr>
        <p:txBody>
          <a:bodyPr wrap="none" lIns="0" tIns="0" rIns="0" bIns="0" rtlCol="0" anchor="t"/>
          <a:lstStyle/>
          <a:p>
            <a:pPr marL="0" indent="0" algn="l">
              <a:lnSpc>
                <a:spcPts val="4850"/>
              </a:lnSpc>
              <a:buNone/>
            </a:pPr>
            <a:r>
              <a:rPr lang="en-US" sz="5400" b="1" dirty="0">
                <a:solidFill>
                  <a:srgbClr val="231971"/>
                </a:solidFill>
                <a:latin typeface="Outfit Extra Bold" pitchFamily="34" charset="0"/>
                <a:ea typeface="Outfit Extra Bold" pitchFamily="34" charset="-122"/>
                <a:cs typeface="Outfit Extra Bold" pitchFamily="34" charset="-120"/>
              </a:rPr>
              <a:t>Any Questions</a:t>
            </a:r>
            <a:r>
              <a:rPr lang="en-US" sz="8800" b="1" dirty="0">
                <a:solidFill>
                  <a:srgbClr val="231971"/>
                </a:solidFill>
                <a:latin typeface="Outfit Extra Bold" pitchFamily="34" charset="0"/>
                <a:ea typeface="Outfit Extra Bold" pitchFamily="34" charset="-122"/>
                <a:cs typeface="Outfit Extra Bold" pitchFamily="34" charset="-120"/>
              </a:rPr>
              <a:t>?</a:t>
            </a:r>
            <a:endParaRPr lang="en-US" sz="8800" dirty="0"/>
          </a:p>
        </p:txBody>
      </p:sp>
      <p:sp>
        <p:nvSpPr>
          <p:cNvPr id="3" name="Text 1"/>
          <p:cNvSpPr/>
          <p:nvPr/>
        </p:nvSpPr>
        <p:spPr>
          <a:xfrm>
            <a:off x="144649" y="1658903"/>
            <a:ext cx="6279356" cy="855821"/>
          </a:xfrm>
          <a:prstGeom prst="rect">
            <a:avLst/>
          </a:prstGeom>
          <a:noFill/>
          <a:ln/>
        </p:spPr>
        <p:txBody>
          <a:bodyPr wrap="none" lIns="0" tIns="0" rIns="0" bIns="0" rtlCol="0" anchor="t"/>
          <a:lstStyle/>
          <a:p>
            <a:pPr marL="0" indent="0" algn="l">
              <a:lnSpc>
                <a:spcPts val="6700"/>
              </a:lnSpc>
              <a:buNone/>
            </a:pPr>
            <a:r>
              <a:rPr lang="en-US" sz="5350" b="1" dirty="0">
                <a:solidFill>
                  <a:srgbClr val="9C9283"/>
                </a:solidFill>
                <a:latin typeface="Outfit Extra Bold" pitchFamily="34" charset="0"/>
                <a:ea typeface="Outfit Extra Bold" pitchFamily="34" charset="-122"/>
                <a:cs typeface="Outfit Extra Bold" pitchFamily="34" charset="-120"/>
              </a:rPr>
              <a:t>We're here to help</a:t>
            </a:r>
          </a:p>
          <a:p>
            <a:pPr>
              <a:lnSpc>
                <a:spcPts val="6700"/>
              </a:lnSpc>
            </a:pPr>
            <a:r>
              <a:rPr lang="en-US" sz="5400" dirty="0">
                <a:solidFill>
                  <a:srgbClr val="2A2742"/>
                </a:solidFill>
                <a:latin typeface="Arimo" pitchFamily="34" charset="0"/>
                <a:ea typeface="Arimo" pitchFamily="34" charset="-122"/>
                <a:cs typeface="Arimo" pitchFamily="34" charset="-120"/>
              </a:rPr>
              <a:t>This is a partnership between home and school.</a:t>
            </a:r>
            <a:endParaRPr lang="en-US" sz="5350" dirty="0"/>
          </a:p>
        </p:txBody>
      </p:sp>
      <p:sp>
        <p:nvSpPr>
          <p:cNvPr id="4" name="Text 2"/>
          <p:cNvSpPr/>
          <p:nvPr/>
        </p:nvSpPr>
        <p:spPr>
          <a:xfrm>
            <a:off x="2637942" y="5218450"/>
            <a:ext cx="9354515" cy="793909"/>
          </a:xfrm>
          <a:prstGeom prst="rect">
            <a:avLst/>
          </a:prstGeom>
          <a:noFill/>
          <a:ln/>
        </p:spPr>
        <p:txBody>
          <a:bodyPr wrap="square" lIns="0" tIns="0" rIns="0" bIns="0" rtlCol="0" anchor="t"/>
          <a:lstStyle/>
          <a:p>
            <a:pPr marL="0" indent="0" algn="ctr">
              <a:lnSpc>
                <a:spcPct val="150000"/>
              </a:lnSpc>
              <a:buNone/>
            </a:pPr>
            <a:r>
              <a:rPr lang="en-US" sz="4400" b="1" dirty="0">
                <a:solidFill>
                  <a:srgbClr val="2A2742"/>
                </a:solidFill>
                <a:latin typeface="Arimo" pitchFamily="34" charset="0"/>
                <a:ea typeface="Arimo" pitchFamily="34" charset="-122"/>
                <a:cs typeface="Arimo" pitchFamily="34" charset="-120"/>
              </a:rPr>
              <a:t>Please speak to your child's teacher if you'd like personalised tips</a:t>
            </a:r>
            <a:endParaRPr lang="en-US" sz="4400" b="1" dirty="0"/>
          </a:p>
        </p:txBody>
      </p:sp>
      <p:sp>
        <p:nvSpPr>
          <p:cNvPr id="5" name="Shape 3"/>
          <p:cNvSpPr/>
          <p:nvPr/>
        </p:nvSpPr>
        <p:spPr>
          <a:xfrm>
            <a:off x="235060" y="4627727"/>
            <a:ext cx="13042821" cy="32385"/>
          </a:xfrm>
          <a:prstGeom prst="rect">
            <a:avLst/>
          </a:prstGeom>
          <a:solidFill>
            <a:srgbClr val="2A2742">
              <a:alpha val="50000"/>
            </a:srgbClr>
          </a:solidFill>
          <a:ln/>
        </p:spPr>
        <p:txBody>
          <a:bodyPr/>
          <a:lstStyle/>
          <a:p>
            <a:endParaRPr lang="en-GB" dirty="0"/>
          </a:p>
        </p:txBody>
      </p:sp>
      <p:sp>
        <p:nvSpPr>
          <p:cNvPr id="6" name="Text 4"/>
          <p:cNvSpPr/>
          <p:nvPr/>
        </p:nvSpPr>
        <p:spPr>
          <a:xfrm>
            <a:off x="793790" y="5059680"/>
            <a:ext cx="13042821" cy="317540"/>
          </a:xfrm>
          <a:prstGeom prst="rect">
            <a:avLst/>
          </a:prstGeom>
          <a:noFill/>
          <a:ln/>
        </p:spPr>
        <p:txBody>
          <a:bodyPr wrap="none" lIns="0" tIns="0" rIns="0" bIns="0" rtlCol="0" anchor="t"/>
          <a:lstStyle/>
          <a:p>
            <a:pPr marL="0" indent="0" algn="l">
              <a:lnSpc>
                <a:spcPts val="2500"/>
              </a:lnSpc>
              <a:buNone/>
            </a:pPr>
            <a:endParaRPr lang="en-US" sz="1550" dirty="0"/>
          </a:p>
        </p:txBody>
      </p:sp>
      <p:pic>
        <p:nvPicPr>
          <p:cNvPr id="9" name="Picture 8" descr="A blue and yellow logo&#10;&#10;AI-generated content may be incorrect.">
            <a:extLst>
              <a:ext uri="{FF2B5EF4-FFF2-40B4-BE49-F238E27FC236}">
                <a16:creationId xmlns:a16="http://schemas.microsoft.com/office/drawing/2014/main" id="{7705DAD5-3F93-0BD7-E779-A70350F47F76}"/>
              </a:ext>
            </a:extLst>
          </p:cNvPr>
          <p:cNvPicPr>
            <a:picLocks noChangeAspect="1"/>
          </p:cNvPicPr>
          <p:nvPr/>
        </p:nvPicPr>
        <p:blipFill>
          <a:blip r:embed="rId3"/>
          <a:stretch>
            <a:fillRect/>
          </a:stretch>
        </p:blipFill>
        <p:spPr>
          <a:xfrm>
            <a:off x="13277881" y="48126"/>
            <a:ext cx="1117460" cy="1434921"/>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389854" y="1747589"/>
            <a:ext cx="2803358" cy="4205037"/>
          </a:xfrm>
          <a:prstGeom prst="rect">
            <a:avLst/>
          </a:prstGeom>
        </p:spPr>
      </p:pic>
      <p:sp>
        <p:nvSpPr>
          <p:cNvPr id="3" name="Text 0"/>
          <p:cNvSpPr/>
          <p:nvPr/>
        </p:nvSpPr>
        <p:spPr>
          <a:xfrm>
            <a:off x="4888310" y="138089"/>
            <a:ext cx="3498722" cy="379535"/>
          </a:xfrm>
          <a:prstGeom prst="rect">
            <a:avLst/>
          </a:prstGeom>
          <a:noFill/>
          <a:ln/>
        </p:spPr>
        <p:txBody>
          <a:bodyPr wrap="none" lIns="0" tIns="0" rIns="0" bIns="0" rtlCol="0" anchor="t"/>
          <a:lstStyle/>
          <a:p>
            <a:pPr marL="0" indent="0" algn="ctr">
              <a:lnSpc>
                <a:spcPts val="6700"/>
              </a:lnSpc>
              <a:buNone/>
            </a:pPr>
            <a:r>
              <a:rPr lang="en-US" sz="4800" b="1" dirty="0">
                <a:solidFill>
                  <a:srgbClr val="231971"/>
                </a:solidFill>
                <a:latin typeface="Calibri" panose="020F0502020204030204" pitchFamily="34" charset="0"/>
                <a:ea typeface="Calibri" panose="020F0502020204030204" pitchFamily="34" charset="0"/>
                <a:cs typeface="Calibri" panose="020F0502020204030204" pitchFamily="34" charset="0"/>
              </a:rPr>
              <a:t>Thank You!</a:t>
            </a:r>
            <a:endParaRPr lang="en-US" sz="4800" dirty="0">
              <a:latin typeface="Calibri" panose="020F0502020204030204" pitchFamily="34" charset="0"/>
              <a:ea typeface="Calibri" panose="020F0502020204030204" pitchFamily="34" charset="0"/>
              <a:cs typeface="Calibri" panose="020F0502020204030204" pitchFamily="34" charset="0"/>
            </a:endParaRPr>
          </a:p>
        </p:txBody>
      </p:sp>
      <p:sp>
        <p:nvSpPr>
          <p:cNvPr id="4" name="Text 1"/>
          <p:cNvSpPr/>
          <p:nvPr/>
        </p:nvSpPr>
        <p:spPr>
          <a:xfrm>
            <a:off x="1469218" y="6733500"/>
            <a:ext cx="12872423" cy="898181"/>
          </a:xfrm>
          <a:prstGeom prst="rect">
            <a:avLst/>
          </a:prstGeom>
          <a:noFill/>
          <a:ln/>
        </p:spPr>
        <p:txBody>
          <a:bodyPr wrap="square" lIns="0" tIns="0" rIns="0" bIns="0" rtlCol="0" anchor="t"/>
          <a:lstStyle/>
          <a:p>
            <a:pPr marL="0" indent="0" algn="l">
              <a:lnSpc>
                <a:spcPts val="3900"/>
              </a:lnSpc>
              <a:buNone/>
            </a:pPr>
            <a:r>
              <a:rPr lang="en-US" sz="4800" b="1" dirty="0">
                <a:solidFill>
                  <a:srgbClr val="231971"/>
                </a:solidFill>
                <a:latin typeface="Calibri" panose="020F0502020204030204" pitchFamily="34" charset="0"/>
                <a:ea typeface="Calibri" panose="020F0502020204030204" pitchFamily="34" charset="0"/>
                <a:cs typeface="Calibri" panose="020F0502020204030204" pitchFamily="34" charset="0"/>
              </a:rPr>
              <a:t>Working together to support your child's learning</a:t>
            </a:r>
            <a:endParaRPr lang="en-US" sz="4800" dirty="0">
              <a:latin typeface="Calibri" panose="020F0502020204030204" pitchFamily="34" charset="0"/>
              <a:ea typeface="Calibri" panose="020F0502020204030204" pitchFamily="34" charset="0"/>
              <a:cs typeface="Calibri" panose="020F0502020204030204" pitchFamily="34" charset="0"/>
            </a:endParaRPr>
          </a:p>
        </p:txBody>
      </p:sp>
      <p:sp>
        <p:nvSpPr>
          <p:cNvPr id="5" name="Text 2"/>
          <p:cNvSpPr/>
          <p:nvPr/>
        </p:nvSpPr>
        <p:spPr>
          <a:xfrm>
            <a:off x="2576124" y="2896446"/>
            <a:ext cx="3861066" cy="352079"/>
          </a:xfrm>
          <a:prstGeom prst="rect">
            <a:avLst/>
          </a:prstGeom>
          <a:noFill/>
          <a:ln/>
        </p:spPr>
        <p:txBody>
          <a:bodyPr wrap="square" lIns="0" tIns="0" rIns="0" bIns="0" rtlCol="0" anchor="t"/>
          <a:lstStyle/>
          <a:p>
            <a:pPr marL="0" indent="0" algn="l">
              <a:lnSpc>
                <a:spcPts val="3100"/>
              </a:lnSpc>
              <a:buNone/>
            </a:pPr>
            <a:endParaRPr lang="en-US" sz="4800"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descr="A blue and yellow logo&#10;&#10;AI-generated content may be incorrect.">
            <a:extLst>
              <a:ext uri="{FF2B5EF4-FFF2-40B4-BE49-F238E27FC236}">
                <a16:creationId xmlns:a16="http://schemas.microsoft.com/office/drawing/2014/main" id="{279FC553-CE7F-AE41-6F61-49FF460D7231}"/>
              </a:ext>
            </a:extLst>
          </p:cNvPr>
          <p:cNvPicPr>
            <a:picLocks noChangeAspect="1"/>
          </p:cNvPicPr>
          <p:nvPr/>
        </p:nvPicPr>
        <p:blipFill>
          <a:blip r:embed="rId4"/>
          <a:stretch>
            <a:fillRect/>
          </a:stretch>
        </p:blipFill>
        <p:spPr>
          <a:xfrm>
            <a:off x="13277881" y="48126"/>
            <a:ext cx="1117460" cy="1434921"/>
          </a:xfrm>
          <a:prstGeom prst="rect">
            <a:avLst/>
          </a:prstGeom>
        </p:spPr>
      </p:pic>
    </p:spTree>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TM04033925[[fn=Droplet]]</Template>
  <TotalTime>160</TotalTime>
  <Words>1892</Words>
  <Application>Microsoft Office PowerPoint</Application>
  <PresentationFormat>Custom</PresentationFormat>
  <Paragraphs>235</Paragraphs>
  <Slides>19</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Symbol</vt:lpstr>
      <vt:lpstr>Tw Cen MT</vt:lpstr>
      <vt:lpstr>Trebuchet MS</vt:lpstr>
      <vt:lpstr>Arimo</vt:lpstr>
      <vt:lpstr>Calibri</vt:lpstr>
      <vt:lpstr>Agency FB</vt:lpstr>
      <vt:lpstr>Outfit Extra Bold</vt:lpstr>
      <vt:lpstr>Aptos</vt:lpstr>
      <vt:lpstr>Arial</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Kate Yarnold</dc:creator>
  <cp:lastModifiedBy>Kate Yarnold</cp:lastModifiedBy>
  <cp:revision>4</cp:revision>
  <dcterms:created xsi:type="dcterms:W3CDTF">2026-02-08T13:04:39Z</dcterms:created>
  <dcterms:modified xsi:type="dcterms:W3CDTF">2026-02-08T16:09:54Z</dcterms:modified>
</cp:coreProperties>
</file>