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75" r:id="rId4"/>
    <p:sldId id="261" r:id="rId5"/>
    <p:sldId id="271" r:id="rId6"/>
    <p:sldId id="272" r:id="rId7"/>
    <p:sldId id="273" r:id="rId8"/>
    <p:sldId id="265" r:id="rId9"/>
    <p:sldId id="263" r:id="rId10"/>
    <p:sldId id="276" r:id="rId11"/>
    <p:sldId id="267" r:id="rId12"/>
    <p:sldId id="258" r:id="rId13"/>
    <p:sldId id="277" r:id="rId14"/>
    <p:sldId id="259" r:id="rId15"/>
    <p:sldId id="268" r:id="rId16"/>
    <p:sldId id="269" r:id="rId17"/>
    <p:sldId id="278" r:id="rId18"/>
    <p:sldId id="280" r:id="rId19"/>
    <p:sldId id="279" r:id="rId20"/>
    <p:sldId id="274" r:id="rId21"/>
    <p:sldId id="264" r:id="rId22"/>
    <p:sldId id="281" r:id="rId23"/>
    <p:sldId id="266" r:id="rId24"/>
    <p:sldId id="282"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09A250-FF31-4206-8172-F9D3106AACB1}" type="datetimeFigureOut">
              <a:rPr lang="en-US" dirty="0"/>
              <a:t>5/30/2026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dirty="0"/>
              <a:t>5/30/2026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5/30/2026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5/30/2026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5/30/2026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5/30/2026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5/30/2026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5/30/2026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5/30/2026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509A250-FF31-4206-8172-F9D3106AACB1}" type="datetimeFigureOut">
              <a:rPr lang="en-US" dirty="0"/>
              <a:t>5/30/2026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83309" y="4504140"/>
            <a:ext cx="8825658" cy="1119781"/>
          </a:xfrm>
        </p:spPr>
        <p:txBody>
          <a:bodyPr/>
          <a:lstStyle/>
          <a:p>
            <a:br>
              <a:rPr lang="en-GB" b="1" dirty="0"/>
            </a:br>
            <a:br>
              <a:rPr lang="en-GB" b="1" dirty="0"/>
            </a:br>
            <a:r>
              <a:rPr lang="en-GB" b="1" dirty="0"/>
              <a:t>DOL-Y-MOCH</a:t>
            </a:r>
          </a:p>
        </p:txBody>
      </p:sp>
      <p:sp>
        <p:nvSpPr>
          <p:cNvPr id="3" name="Subtitle 2"/>
          <p:cNvSpPr>
            <a:spLocks noGrp="1"/>
          </p:cNvSpPr>
          <p:nvPr>
            <p:ph type="subTitle" idx="1"/>
          </p:nvPr>
        </p:nvSpPr>
        <p:spPr>
          <a:xfrm>
            <a:off x="3101320" y="5623921"/>
            <a:ext cx="8825658" cy="861420"/>
          </a:xfrm>
        </p:spPr>
        <p:txBody>
          <a:bodyPr/>
          <a:lstStyle/>
          <a:p>
            <a:r>
              <a:rPr lang="en-GB" dirty="0"/>
              <a:t>Y6 residential 21</a:t>
            </a:r>
            <a:r>
              <a:rPr lang="en-GB" baseline="30000" dirty="0"/>
              <a:t>st</a:t>
            </a:r>
            <a:r>
              <a:rPr lang="en-GB" dirty="0"/>
              <a:t> to 24</a:t>
            </a:r>
            <a:r>
              <a:rPr lang="en-GB" baseline="30000" dirty="0"/>
              <a:t>th</a:t>
            </a:r>
            <a:r>
              <a:rPr lang="en-GB" dirty="0"/>
              <a:t> May 2027</a:t>
            </a:r>
          </a:p>
        </p:txBody>
      </p:sp>
      <p:pic>
        <p:nvPicPr>
          <p:cNvPr id="4" name="Picture 3"/>
          <p:cNvPicPr>
            <a:picLocks noChangeAspect="1"/>
          </p:cNvPicPr>
          <p:nvPr/>
        </p:nvPicPr>
        <p:blipFill rotWithShape="1">
          <a:blip r:embed="rId2"/>
          <a:srcRect l="23429" t="22411" r="27878" b="14375"/>
          <a:stretch/>
        </p:blipFill>
        <p:spPr>
          <a:xfrm>
            <a:off x="3239588" y="622559"/>
            <a:ext cx="5120640" cy="3737539"/>
          </a:xfrm>
          <a:prstGeom prst="rect">
            <a:avLst/>
          </a:prstGeom>
        </p:spPr>
      </p:pic>
    </p:spTree>
    <p:extLst>
      <p:ext uri="{BB962C8B-B14F-4D97-AF65-F5344CB8AC3E}">
        <p14:creationId xmlns:p14="http://schemas.microsoft.com/office/powerpoint/2010/main" val="248779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Where is </a:t>
            </a:r>
            <a:r>
              <a:rPr lang="en-GB" b="1" dirty="0" err="1"/>
              <a:t>Dol</a:t>
            </a:r>
            <a:r>
              <a:rPr lang="en-GB" b="1" dirty="0"/>
              <a:t>-y-</a:t>
            </a:r>
            <a:r>
              <a:rPr lang="en-GB" b="1" dirty="0" err="1"/>
              <a:t>moch</a:t>
            </a:r>
            <a:r>
              <a:rPr lang="en-GB" b="1" dirty="0"/>
              <a:t>?</a:t>
            </a:r>
          </a:p>
        </p:txBody>
      </p:sp>
      <p:sp>
        <p:nvSpPr>
          <p:cNvPr id="3" name="Content Placeholder 2"/>
          <p:cNvSpPr>
            <a:spLocks noGrp="1"/>
          </p:cNvSpPr>
          <p:nvPr>
            <p:ph idx="1"/>
          </p:nvPr>
        </p:nvSpPr>
        <p:spPr/>
        <p:txBody>
          <a:bodyPr>
            <a:normAutofit lnSpcReduction="10000"/>
          </a:bodyPr>
          <a:lstStyle/>
          <a:p>
            <a:r>
              <a:rPr lang="en-US" dirty="0" err="1"/>
              <a:t>Dol</a:t>
            </a:r>
            <a:r>
              <a:rPr lang="en-US" dirty="0"/>
              <a:t>-y-</a:t>
            </a:r>
            <a:r>
              <a:rPr lang="en-US" dirty="0" err="1"/>
              <a:t>Moch</a:t>
            </a:r>
            <a:r>
              <a:rPr lang="en-US" dirty="0"/>
              <a:t> is a residential Outdoor &amp; Adventure Education Centre based in the heart of </a:t>
            </a:r>
            <a:r>
              <a:rPr lang="en-US" dirty="0" err="1"/>
              <a:t>Snowdonia</a:t>
            </a:r>
            <a:r>
              <a:rPr lang="en-US" dirty="0"/>
              <a:t>, North Wales, owned and operated by Coventry City Council. </a:t>
            </a:r>
          </a:p>
          <a:p>
            <a:r>
              <a:rPr lang="en-US" dirty="0"/>
              <a:t>They have been delivering high quality Outdoor Education and Adventure courses since 1966. </a:t>
            </a:r>
          </a:p>
          <a:p>
            <a:r>
              <a:rPr lang="en-US" dirty="0"/>
              <a:t>All adventure activities are delivered by highly competent and trained teachers/instructors. Staff delivering activates are assessed under nationally </a:t>
            </a:r>
            <a:r>
              <a:rPr lang="en-US" dirty="0" err="1"/>
              <a:t>recognised</a:t>
            </a:r>
            <a:r>
              <a:rPr lang="en-US" dirty="0"/>
              <a:t> award schemes or by technical experts in their field. All staff have extensive local knowledge of the areas around </a:t>
            </a:r>
            <a:r>
              <a:rPr lang="en-US" dirty="0" err="1"/>
              <a:t>Dol</a:t>
            </a:r>
            <a:r>
              <a:rPr lang="en-US" dirty="0"/>
              <a:t>-y-</a:t>
            </a:r>
            <a:r>
              <a:rPr lang="en-US" dirty="0" err="1"/>
              <a:t>Moch</a:t>
            </a:r>
            <a:r>
              <a:rPr lang="en-US" dirty="0"/>
              <a:t> used for activities and are qualified first aiders.</a:t>
            </a:r>
          </a:p>
          <a:p>
            <a:r>
              <a:rPr lang="en-US" dirty="0"/>
              <a:t>Staffing ratio – 1:10 </a:t>
            </a:r>
          </a:p>
          <a:p>
            <a:r>
              <a:rPr lang="en-US" dirty="0"/>
              <a:t>Staff attending: TBC</a:t>
            </a:r>
            <a:endParaRPr lang="en-GB" dirty="0"/>
          </a:p>
        </p:txBody>
      </p:sp>
    </p:spTree>
    <p:extLst>
      <p:ext uri="{BB962C8B-B14F-4D97-AF65-F5344CB8AC3E}">
        <p14:creationId xmlns:p14="http://schemas.microsoft.com/office/powerpoint/2010/main" val="20092989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529" t="26203" r="27655" b="8091"/>
          <a:stretch/>
        </p:blipFill>
        <p:spPr>
          <a:xfrm>
            <a:off x="901337" y="363514"/>
            <a:ext cx="10032274" cy="6237527"/>
          </a:xfrm>
          <a:prstGeom prst="rect">
            <a:avLst/>
          </a:prstGeom>
        </p:spPr>
      </p:pic>
    </p:spTree>
    <p:extLst>
      <p:ext uri="{BB962C8B-B14F-4D97-AF65-F5344CB8AC3E}">
        <p14:creationId xmlns:p14="http://schemas.microsoft.com/office/powerpoint/2010/main" val="40763531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activities will your child be participating in?</a:t>
            </a:r>
          </a:p>
        </p:txBody>
      </p:sp>
      <p:sp>
        <p:nvSpPr>
          <p:cNvPr id="3" name="Content Placeholder 2"/>
          <p:cNvSpPr>
            <a:spLocks noGrp="1"/>
          </p:cNvSpPr>
          <p:nvPr>
            <p:ph idx="1"/>
          </p:nvPr>
        </p:nvSpPr>
        <p:spPr/>
        <p:txBody>
          <a:bodyPr/>
          <a:lstStyle/>
          <a:p>
            <a:pPr marL="0" indent="0">
              <a:buNone/>
            </a:pPr>
            <a:endParaRPr lang="en-GB" b="1" dirty="0"/>
          </a:p>
          <a:p>
            <a:pPr marL="0" indent="0">
              <a:buNone/>
            </a:pPr>
            <a:endParaRPr lang="en-GB" b="1" dirty="0"/>
          </a:p>
          <a:p>
            <a:r>
              <a:rPr lang="en-US" b="1" dirty="0"/>
              <a:t>River Walk </a:t>
            </a:r>
            <a:r>
              <a:rPr lang="en-US" dirty="0"/>
              <a:t>– Children will follow the course of a river learning about its features e.g. source, meanders, flood plain, </a:t>
            </a:r>
            <a:r>
              <a:rPr lang="en-US" dirty="0" err="1"/>
              <a:t>etc</a:t>
            </a:r>
            <a:r>
              <a:rPr lang="en-US" dirty="0"/>
              <a:t> ending up at the beach.</a:t>
            </a:r>
          </a:p>
          <a:p>
            <a:r>
              <a:rPr lang="en-US" b="1" dirty="0" err="1"/>
              <a:t>Criccieth</a:t>
            </a:r>
            <a:r>
              <a:rPr lang="en-US" b="1" dirty="0"/>
              <a:t> Beach </a:t>
            </a:r>
            <a:r>
              <a:rPr lang="en-US" dirty="0"/>
              <a:t>– Children will learn about coastal erosion </a:t>
            </a:r>
            <a:endParaRPr lang="en-GB" dirty="0"/>
          </a:p>
        </p:txBody>
      </p:sp>
    </p:spTree>
    <p:extLst>
      <p:ext uri="{BB962C8B-B14F-4D97-AF65-F5344CB8AC3E}">
        <p14:creationId xmlns:p14="http://schemas.microsoft.com/office/powerpoint/2010/main" val="1024106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Kayaking / Canoeing </a:t>
            </a:r>
            <a:br>
              <a:rPr lang="en-US" b="1" dirty="0"/>
            </a:br>
            <a:endParaRPr lang="en-GB" dirty="0"/>
          </a:p>
        </p:txBody>
      </p:sp>
      <p:sp>
        <p:nvSpPr>
          <p:cNvPr id="3" name="Content Placeholder 2"/>
          <p:cNvSpPr>
            <a:spLocks noGrp="1"/>
          </p:cNvSpPr>
          <p:nvPr>
            <p:ph idx="1"/>
          </p:nvPr>
        </p:nvSpPr>
        <p:spPr/>
        <p:txBody>
          <a:bodyPr>
            <a:normAutofit/>
          </a:bodyPr>
          <a:lstStyle/>
          <a:p>
            <a:pPr marL="0" indent="0">
              <a:buNone/>
            </a:pPr>
            <a:endParaRPr lang="en-US" sz="2800" b="1" dirty="0"/>
          </a:p>
          <a:p>
            <a:pPr marL="0" indent="0">
              <a:buNone/>
            </a:pPr>
            <a:r>
              <a:rPr lang="en-US" sz="2800" dirty="0"/>
              <a:t>Kayaking / Canoeing is a great activity to teach personal skills, teamwork, communication and resilience as well as the water cycle, river valleys and river life. Participants always wear buoyancy aids, and if appropriate helmets.</a:t>
            </a:r>
            <a:endParaRPr lang="en-GB" sz="2800" dirty="0"/>
          </a:p>
        </p:txBody>
      </p:sp>
    </p:spTree>
    <p:extLst>
      <p:ext uri="{BB962C8B-B14F-4D97-AF65-F5344CB8AC3E}">
        <p14:creationId xmlns:p14="http://schemas.microsoft.com/office/powerpoint/2010/main" val="1318684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Climbing / Abseiling </a:t>
            </a:r>
            <a:br>
              <a:rPr lang="en-US" b="1" dirty="0"/>
            </a:br>
            <a:endParaRPr lang="en-GB" dirty="0"/>
          </a:p>
        </p:txBody>
      </p:sp>
      <p:sp>
        <p:nvSpPr>
          <p:cNvPr id="3" name="Content Placeholder 2"/>
          <p:cNvSpPr>
            <a:spLocks noGrp="1"/>
          </p:cNvSpPr>
          <p:nvPr>
            <p:ph idx="1"/>
          </p:nvPr>
        </p:nvSpPr>
        <p:spPr/>
        <p:txBody>
          <a:bodyPr/>
          <a:lstStyle/>
          <a:p>
            <a:pPr marL="0" indent="0">
              <a:buNone/>
            </a:pPr>
            <a:endParaRPr lang="en-US" b="1" dirty="0"/>
          </a:p>
          <a:p>
            <a:pPr marL="0" indent="0">
              <a:buNone/>
            </a:pPr>
            <a:r>
              <a:rPr lang="en-US" dirty="0"/>
              <a:t>There is a variety of rock-climbing venues suitable to challenge all within a short distance of the Centre. Climbing is a great activity to teach responsibility, trust, teamwork, communication, determination, and resilience, as well as geology, erosion, friction, forces, and balance. Participants always wear a harness and helmet, and are safeguarded by ropes for these activities. </a:t>
            </a:r>
            <a:endParaRPr lang="en-GB" dirty="0"/>
          </a:p>
        </p:txBody>
      </p:sp>
    </p:spTree>
    <p:extLst>
      <p:ext uri="{BB962C8B-B14F-4D97-AF65-F5344CB8AC3E}">
        <p14:creationId xmlns:p14="http://schemas.microsoft.com/office/powerpoint/2010/main" val="2744515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Beach Scramble </a:t>
            </a:r>
          </a:p>
        </p:txBody>
      </p:sp>
      <p:sp>
        <p:nvSpPr>
          <p:cNvPr id="3" name="Content Placeholder 2"/>
          <p:cNvSpPr>
            <a:spLocks noGrp="1"/>
          </p:cNvSpPr>
          <p:nvPr>
            <p:ph idx="1"/>
          </p:nvPr>
        </p:nvSpPr>
        <p:spPr/>
        <p:txBody>
          <a:bodyPr/>
          <a:lstStyle/>
          <a:p>
            <a:pPr marL="0" indent="0">
              <a:buNone/>
            </a:pPr>
            <a:r>
              <a:rPr lang="en-US" dirty="0"/>
              <a:t>Beach Scrambling involves students climbing along sea cliffs, above shallow water or sand. This is a more dynamic activity better suited to colder days (and those who want to see the beach!) Beach scrambling helps develop teamwork, commitment, and communication skills as well as opportunities to learn about the coastal environment, tides, and sea life. </a:t>
            </a:r>
            <a:endParaRPr lang="en-GB" dirty="0"/>
          </a:p>
        </p:txBody>
      </p:sp>
    </p:spTree>
    <p:extLst>
      <p:ext uri="{BB962C8B-B14F-4D97-AF65-F5344CB8AC3E}">
        <p14:creationId xmlns:p14="http://schemas.microsoft.com/office/powerpoint/2010/main" val="3106118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if your child is worried about doing an activity?</a:t>
            </a:r>
          </a:p>
        </p:txBody>
      </p:sp>
      <p:sp>
        <p:nvSpPr>
          <p:cNvPr id="3" name="Content Placeholder 2"/>
          <p:cNvSpPr>
            <a:spLocks noGrp="1"/>
          </p:cNvSpPr>
          <p:nvPr>
            <p:ph idx="1"/>
          </p:nvPr>
        </p:nvSpPr>
        <p:spPr/>
        <p:txBody>
          <a:bodyPr/>
          <a:lstStyle/>
          <a:p>
            <a:pPr marL="0" indent="0">
              <a:buNone/>
            </a:pPr>
            <a:r>
              <a:rPr lang="en-US" dirty="0"/>
              <a:t>The aim is to challenge each participant to provide them an opportunity to develop key skills and learn about themselves, however they will not force participants to do things they don't want to. The  teaching/instructional team are expert at tailoring activities to the groups abilities to </a:t>
            </a:r>
            <a:r>
              <a:rPr lang="en-US" dirty="0" err="1"/>
              <a:t>maximise</a:t>
            </a:r>
            <a:r>
              <a:rPr lang="en-US" dirty="0"/>
              <a:t> opportunities for challenge and success. They encourage everyone to have a go as we know they feel so proud when they do, especially if they have overcome a fear. </a:t>
            </a:r>
            <a:endParaRPr lang="en-GB" dirty="0"/>
          </a:p>
        </p:txBody>
      </p:sp>
    </p:spTree>
    <p:extLst>
      <p:ext uri="{BB962C8B-B14F-4D97-AF65-F5344CB8AC3E}">
        <p14:creationId xmlns:p14="http://schemas.microsoft.com/office/powerpoint/2010/main" val="205058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Are activities cancelled if the weather is bad?</a:t>
            </a:r>
          </a:p>
        </p:txBody>
      </p:sp>
      <p:sp>
        <p:nvSpPr>
          <p:cNvPr id="3" name="Content Placeholder 2"/>
          <p:cNvSpPr>
            <a:spLocks noGrp="1"/>
          </p:cNvSpPr>
          <p:nvPr>
            <p:ph idx="1"/>
          </p:nvPr>
        </p:nvSpPr>
        <p:spPr/>
        <p:txBody>
          <a:bodyPr>
            <a:normAutofit/>
          </a:bodyPr>
          <a:lstStyle/>
          <a:p>
            <a:pPr marL="0" indent="0">
              <a:buNone/>
            </a:pPr>
            <a:r>
              <a:rPr lang="en-US" sz="2400" dirty="0"/>
              <a:t>All the activities can take place in a range of weather conditions. </a:t>
            </a:r>
          </a:p>
          <a:p>
            <a:pPr marL="0" indent="0">
              <a:buNone/>
            </a:pPr>
            <a:r>
              <a:rPr lang="en-US" sz="2400" dirty="0"/>
              <a:t>All students are provided appropriate clothing for each activity such as waterproofs, wellies, warm fleeces, or wetsuits. </a:t>
            </a:r>
          </a:p>
          <a:p>
            <a:pPr marL="0" indent="0">
              <a:buNone/>
            </a:pPr>
            <a:r>
              <a:rPr lang="en-US" sz="2400" dirty="0"/>
              <a:t>An assessment of the day’s activities is undertaken each morning before setting out, taking into consideration the groups needs/abilities, aims and prevailing weather conditions to ensure appropriate activities take place each day. </a:t>
            </a:r>
          </a:p>
        </p:txBody>
      </p:sp>
    </p:spTree>
    <p:extLst>
      <p:ext uri="{BB962C8B-B14F-4D97-AF65-F5344CB8AC3E}">
        <p14:creationId xmlns:p14="http://schemas.microsoft.com/office/powerpoint/2010/main" val="19332531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127" t="27768" r="27779" b="6876"/>
          <a:stretch/>
        </p:blipFill>
        <p:spPr>
          <a:xfrm>
            <a:off x="1645920" y="397817"/>
            <a:ext cx="8895805" cy="6081361"/>
          </a:xfrm>
          <a:prstGeom prst="rect">
            <a:avLst/>
          </a:prstGeom>
        </p:spPr>
      </p:pic>
    </p:spTree>
    <p:extLst>
      <p:ext uri="{BB962C8B-B14F-4D97-AF65-F5344CB8AC3E}">
        <p14:creationId xmlns:p14="http://schemas.microsoft.com/office/powerpoint/2010/main" val="841790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is the timetable?</a:t>
            </a:r>
          </a:p>
        </p:txBody>
      </p:sp>
      <p:pic>
        <p:nvPicPr>
          <p:cNvPr id="4" name="Content Placeholder 3"/>
          <p:cNvPicPr>
            <a:picLocks noGrp="1" noChangeAspect="1"/>
          </p:cNvPicPr>
          <p:nvPr>
            <p:ph idx="1"/>
          </p:nvPr>
        </p:nvPicPr>
        <p:blipFill rotWithShape="1">
          <a:blip r:embed="rId2"/>
          <a:srcRect l="16931" t="10543" r="18130" b="8510"/>
          <a:stretch/>
        </p:blipFill>
        <p:spPr>
          <a:xfrm>
            <a:off x="1593668" y="1371600"/>
            <a:ext cx="7720149" cy="5410347"/>
          </a:xfrm>
          <a:prstGeom prst="rect">
            <a:avLst/>
          </a:prstGeom>
        </p:spPr>
      </p:pic>
    </p:spTree>
    <p:extLst>
      <p:ext uri="{BB962C8B-B14F-4D97-AF65-F5344CB8AC3E}">
        <p14:creationId xmlns:p14="http://schemas.microsoft.com/office/powerpoint/2010/main" val="2807965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are the Facilities ?</a:t>
            </a:r>
          </a:p>
        </p:txBody>
      </p:sp>
      <p:sp>
        <p:nvSpPr>
          <p:cNvPr id="3" name="Content Placeholder 2"/>
          <p:cNvSpPr>
            <a:spLocks noGrp="1"/>
          </p:cNvSpPr>
          <p:nvPr>
            <p:ph idx="1"/>
          </p:nvPr>
        </p:nvSpPr>
        <p:spPr>
          <a:xfrm>
            <a:off x="1011872" y="1422998"/>
            <a:ext cx="10743248" cy="4805082"/>
          </a:xfrm>
        </p:spPr>
        <p:txBody>
          <a:bodyPr>
            <a:normAutofit lnSpcReduction="10000"/>
          </a:bodyPr>
          <a:lstStyle/>
          <a:p>
            <a:r>
              <a:rPr lang="en-US" sz="2400" dirty="0"/>
              <a:t>Students will be accommodated in dormitories, predominantly with bunk beds in either The Stables or The House.</a:t>
            </a:r>
          </a:p>
          <a:p>
            <a:r>
              <a:rPr lang="en-US" sz="2400" dirty="0"/>
              <a:t>There are sufficient showers and toilets throughout for pupils, together with drying rooms to help dry the inevitable wet kit! </a:t>
            </a:r>
            <a:r>
              <a:rPr lang="en-US" sz="2400" b="1" dirty="0">
                <a:solidFill>
                  <a:srgbClr val="FF0000"/>
                </a:solidFill>
              </a:rPr>
              <a:t>Please label all clothes.</a:t>
            </a:r>
          </a:p>
          <a:p>
            <a:r>
              <a:rPr lang="en-US" sz="2400" dirty="0"/>
              <a:t>All bedding is provided; however group members do need to bring their own towels. </a:t>
            </a:r>
          </a:p>
          <a:p>
            <a:r>
              <a:rPr lang="en-US" sz="2400" dirty="0"/>
              <a:t>Supervised by school/staff, there are plenty of grounds around the Centre for pupils to play in the evening. There are fields to run around or play football in, a basketball court and common room (with some indoor games) to keep students occupied in the very limited amount of free time available during their visit. </a:t>
            </a:r>
            <a:endParaRPr lang="en-GB" sz="2400" dirty="0"/>
          </a:p>
        </p:txBody>
      </p:sp>
    </p:spTree>
    <p:extLst>
      <p:ext uri="{BB962C8B-B14F-4D97-AF65-F5344CB8AC3E}">
        <p14:creationId xmlns:p14="http://schemas.microsoft.com/office/powerpoint/2010/main" val="208156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629" t="25267" r="27578" b="9375"/>
          <a:stretch/>
        </p:blipFill>
        <p:spPr>
          <a:xfrm>
            <a:off x="1836081" y="313509"/>
            <a:ext cx="8117816" cy="6113418"/>
          </a:xfrm>
          <a:prstGeom prst="rect">
            <a:avLst/>
          </a:prstGeom>
        </p:spPr>
      </p:pic>
    </p:spTree>
    <p:extLst>
      <p:ext uri="{BB962C8B-B14F-4D97-AF65-F5344CB8AC3E}">
        <p14:creationId xmlns:p14="http://schemas.microsoft.com/office/powerpoint/2010/main" val="10050807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will </a:t>
            </a:r>
            <a:r>
              <a:rPr lang="en-GB" b="1" dirty="0" err="1"/>
              <a:t>Dol</a:t>
            </a:r>
            <a:r>
              <a:rPr lang="en-GB" b="1" dirty="0"/>
              <a:t>-y-</a:t>
            </a:r>
            <a:r>
              <a:rPr lang="en-GB" b="1" dirty="0" err="1"/>
              <a:t>moch</a:t>
            </a:r>
            <a:r>
              <a:rPr lang="en-GB" b="1" dirty="0"/>
              <a:t> provide?</a:t>
            </a:r>
          </a:p>
        </p:txBody>
      </p:sp>
      <p:sp>
        <p:nvSpPr>
          <p:cNvPr id="3" name="Content Placeholder 2"/>
          <p:cNvSpPr>
            <a:spLocks noGrp="1"/>
          </p:cNvSpPr>
          <p:nvPr>
            <p:ph idx="1"/>
          </p:nvPr>
        </p:nvSpPr>
        <p:spPr/>
        <p:txBody>
          <a:bodyPr>
            <a:normAutofit lnSpcReduction="10000"/>
          </a:bodyPr>
          <a:lstStyle/>
          <a:p>
            <a:pPr marL="0" indent="0">
              <a:buNone/>
            </a:pPr>
            <a:r>
              <a:rPr lang="en-GB" sz="2400" dirty="0" err="1"/>
              <a:t>Dol</a:t>
            </a:r>
            <a:r>
              <a:rPr lang="en-GB" sz="2400" dirty="0"/>
              <a:t>-y-</a:t>
            </a:r>
            <a:r>
              <a:rPr lang="en-GB" sz="2400" dirty="0" err="1"/>
              <a:t>Moch</a:t>
            </a:r>
            <a:r>
              <a:rPr lang="en-GB" sz="2400" dirty="0"/>
              <a:t> will provide all technical and safety kit/equipment for all activities undertaken (e.g. helmets, harness, wetsuit </a:t>
            </a:r>
            <a:r>
              <a:rPr lang="en-GB" sz="2400" dirty="0" err="1"/>
              <a:t>etc</a:t>
            </a:r>
            <a:r>
              <a:rPr lang="en-GB" sz="2400" dirty="0"/>
              <a:t>). Participants will also be provided with a:</a:t>
            </a:r>
          </a:p>
          <a:p>
            <a:pPr marL="0" indent="0">
              <a:buNone/>
            </a:pPr>
            <a:r>
              <a:rPr lang="en-GB" sz="2400" b="1" dirty="0"/>
              <a:t>- set of waterproofs</a:t>
            </a:r>
            <a:r>
              <a:rPr lang="en-GB" sz="2400" dirty="0"/>
              <a:t> (tops &amp; bottoms)</a:t>
            </a:r>
          </a:p>
          <a:p>
            <a:pPr marL="0" indent="0">
              <a:buNone/>
            </a:pPr>
            <a:r>
              <a:rPr lang="en-GB" sz="2400" b="1" dirty="0"/>
              <a:t>- warm fleece</a:t>
            </a:r>
            <a:endParaRPr lang="en-GB" sz="2400" dirty="0"/>
          </a:p>
          <a:p>
            <a:pPr marL="0" indent="0">
              <a:buNone/>
            </a:pPr>
            <a:r>
              <a:rPr lang="en-GB" sz="2400" b="1" dirty="0"/>
              <a:t>- windproof</a:t>
            </a:r>
            <a:endParaRPr lang="en-GB" sz="2400" dirty="0"/>
          </a:p>
          <a:p>
            <a:pPr marL="0" indent="0">
              <a:buNone/>
            </a:pPr>
            <a:r>
              <a:rPr lang="en-GB" sz="2400" b="1" dirty="0"/>
              <a:t>- rucksack</a:t>
            </a:r>
          </a:p>
          <a:p>
            <a:pPr marL="0" indent="0">
              <a:buNone/>
            </a:pPr>
            <a:r>
              <a:rPr lang="en-GB" sz="2400" b="1" dirty="0"/>
              <a:t>- water-bottle</a:t>
            </a:r>
          </a:p>
          <a:p>
            <a:pPr marL="0" indent="0">
              <a:buNone/>
            </a:pPr>
            <a:r>
              <a:rPr lang="en-GB" sz="2400" b="1" dirty="0"/>
              <a:t>- wellies/boots</a:t>
            </a:r>
            <a:endParaRPr lang="en-GB" sz="2400" dirty="0"/>
          </a:p>
          <a:p>
            <a:pPr marL="0" indent="0">
              <a:buNone/>
            </a:pPr>
            <a:endParaRPr lang="en-GB" sz="2400" dirty="0"/>
          </a:p>
        </p:txBody>
      </p:sp>
    </p:spTree>
    <p:extLst>
      <p:ext uri="{BB962C8B-B14F-4D97-AF65-F5344CB8AC3E}">
        <p14:creationId xmlns:p14="http://schemas.microsoft.com/office/powerpoint/2010/main" val="29183469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How do the children get to Dol-y-Moch?</a:t>
            </a:r>
          </a:p>
        </p:txBody>
      </p:sp>
      <p:sp>
        <p:nvSpPr>
          <p:cNvPr id="3" name="Content Placeholder 2"/>
          <p:cNvSpPr>
            <a:spLocks noGrp="1"/>
          </p:cNvSpPr>
          <p:nvPr>
            <p:ph idx="1"/>
          </p:nvPr>
        </p:nvSpPr>
        <p:spPr/>
        <p:txBody>
          <a:bodyPr>
            <a:normAutofit/>
          </a:bodyPr>
          <a:lstStyle/>
          <a:p>
            <a:r>
              <a:rPr lang="en-GB" sz="2400" dirty="0"/>
              <a:t>Departure - Children are collected by coach at 2pm.</a:t>
            </a:r>
          </a:p>
          <a:p>
            <a:pPr marL="0" indent="0">
              <a:buNone/>
            </a:pPr>
            <a:endParaRPr lang="en-GB" sz="2400" dirty="0"/>
          </a:p>
          <a:p>
            <a:r>
              <a:rPr lang="en-GB" sz="2400" dirty="0"/>
              <a:t>Stop - at Telford Services (snack and toilet break)</a:t>
            </a:r>
          </a:p>
          <a:p>
            <a:pPr marL="0" indent="0">
              <a:buNone/>
            </a:pPr>
            <a:endParaRPr lang="en-GB" sz="2400" dirty="0"/>
          </a:p>
          <a:p>
            <a:r>
              <a:rPr lang="en-GB" sz="2400" dirty="0"/>
              <a:t>Arrival – approximately 6:30pm </a:t>
            </a:r>
          </a:p>
          <a:p>
            <a:endParaRPr lang="en-GB" sz="2400" dirty="0"/>
          </a:p>
          <a:p>
            <a:r>
              <a:rPr lang="en-GB" sz="2400" dirty="0"/>
              <a:t>Dates: Friday 21</a:t>
            </a:r>
            <a:r>
              <a:rPr lang="en-GB" sz="2400" baseline="30000" dirty="0"/>
              <a:t>st</a:t>
            </a:r>
            <a:r>
              <a:rPr lang="en-GB" sz="2400" dirty="0"/>
              <a:t> May to Monday 24</a:t>
            </a:r>
            <a:r>
              <a:rPr lang="en-GB" sz="2400" baseline="30000" dirty="0"/>
              <a:t>th</a:t>
            </a:r>
            <a:r>
              <a:rPr lang="en-GB" sz="2400" dirty="0"/>
              <a:t> May 2027</a:t>
            </a:r>
          </a:p>
        </p:txBody>
      </p:sp>
    </p:spTree>
    <p:extLst>
      <p:ext uri="{BB962C8B-B14F-4D97-AF65-F5344CB8AC3E}">
        <p14:creationId xmlns:p14="http://schemas.microsoft.com/office/powerpoint/2010/main" val="411289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happens on arrival?</a:t>
            </a:r>
          </a:p>
        </p:txBody>
      </p:sp>
      <p:sp>
        <p:nvSpPr>
          <p:cNvPr id="3" name="Content Placeholder 2"/>
          <p:cNvSpPr>
            <a:spLocks noGrp="1"/>
          </p:cNvSpPr>
          <p:nvPr>
            <p:ph idx="1"/>
          </p:nvPr>
        </p:nvSpPr>
        <p:spPr>
          <a:xfrm>
            <a:off x="875201" y="1504278"/>
            <a:ext cx="8946541" cy="4195481"/>
          </a:xfrm>
        </p:spPr>
        <p:txBody>
          <a:bodyPr>
            <a:normAutofit fontScale="92500"/>
          </a:bodyPr>
          <a:lstStyle/>
          <a:p>
            <a:r>
              <a:rPr lang="en-GB" sz="2800" dirty="0"/>
              <a:t>Welcome/induction  by Martin, the course director</a:t>
            </a:r>
          </a:p>
          <a:p>
            <a:pPr>
              <a:buFontTx/>
              <a:buChar char="-"/>
            </a:pPr>
            <a:r>
              <a:rPr lang="en-GB" sz="2800" dirty="0"/>
              <a:t>Aims/Objectives</a:t>
            </a:r>
          </a:p>
          <a:p>
            <a:pPr>
              <a:buFontTx/>
              <a:buChar char="-"/>
            </a:pPr>
            <a:r>
              <a:rPr lang="en-GB" sz="2800" dirty="0"/>
              <a:t>Rules/Expectations </a:t>
            </a:r>
          </a:p>
          <a:p>
            <a:pPr marL="0" indent="0">
              <a:buNone/>
            </a:pPr>
            <a:endParaRPr lang="en-GB" sz="2800" dirty="0"/>
          </a:p>
          <a:p>
            <a:r>
              <a:rPr lang="en-GB" sz="2800" dirty="0"/>
              <a:t>Meal</a:t>
            </a:r>
          </a:p>
          <a:p>
            <a:r>
              <a:rPr lang="en-GB" sz="2800" dirty="0"/>
              <a:t>Settle into rooms (children make own beds!)</a:t>
            </a:r>
          </a:p>
          <a:p>
            <a:r>
              <a:rPr lang="en-GB" sz="2800" dirty="0"/>
              <a:t>Get kitted out</a:t>
            </a:r>
          </a:p>
          <a:p>
            <a:r>
              <a:rPr lang="en-GB" sz="2800" dirty="0"/>
              <a:t>Fire Drill</a:t>
            </a:r>
          </a:p>
          <a:p>
            <a:pPr>
              <a:buFontTx/>
              <a:buChar char="-"/>
            </a:pPr>
            <a:endParaRPr lang="en-GB" sz="2800" dirty="0"/>
          </a:p>
        </p:txBody>
      </p:sp>
    </p:spTree>
    <p:extLst>
      <p:ext uri="{BB962C8B-B14F-4D97-AF65-F5344CB8AC3E}">
        <p14:creationId xmlns:p14="http://schemas.microsoft.com/office/powerpoint/2010/main" val="8492360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127" t="24910" r="27679" b="10804"/>
          <a:stretch/>
        </p:blipFill>
        <p:spPr>
          <a:xfrm>
            <a:off x="1489166" y="436404"/>
            <a:ext cx="8242663" cy="6055835"/>
          </a:xfrm>
          <a:prstGeom prst="rect">
            <a:avLst/>
          </a:prstGeom>
        </p:spPr>
      </p:pic>
    </p:spTree>
    <p:extLst>
      <p:ext uri="{BB962C8B-B14F-4D97-AF65-F5344CB8AC3E}">
        <p14:creationId xmlns:p14="http://schemas.microsoft.com/office/powerpoint/2010/main" val="30279580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The Three </a:t>
            </a:r>
            <a:r>
              <a:rPr lang="en-GB" b="1" dirty="0" err="1"/>
              <a:t>Rs</a:t>
            </a:r>
            <a:r>
              <a:rPr lang="en-GB" b="1" dirty="0"/>
              <a:t> </a:t>
            </a:r>
          </a:p>
        </p:txBody>
      </p:sp>
      <p:sp>
        <p:nvSpPr>
          <p:cNvPr id="3" name="Content Placeholder 2"/>
          <p:cNvSpPr>
            <a:spLocks noGrp="1"/>
          </p:cNvSpPr>
          <p:nvPr>
            <p:ph idx="1"/>
          </p:nvPr>
        </p:nvSpPr>
        <p:spPr/>
        <p:txBody>
          <a:bodyPr>
            <a:normAutofit fontScale="92500"/>
          </a:bodyPr>
          <a:lstStyle/>
          <a:p>
            <a:r>
              <a:rPr lang="en-US" sz="2400" b="1" dirty="0"/>
              <a:t>Resilience</a:t>
            </a:r>
            <a:r>
              <a:rPr lang="en-US" sz="2400" dirty="0"/>
              <a:t> through genuine outdoor adventure activities in the great outdoors every day.</a:t>
            </a:r>
          </a:p>
          <a:p>
            <a:pPr marL="0" indent="0">
              <a:buNone/>
            </a:pPr>
            <a:r>
              <a:rPr lang="en-US" sz="2400" dirty="0"/>
              <a:t> </a:t>
            </a:r>
          </a:p>
          <a:p>
            <a:r>
              <a:rPr lang="en-US" sz="2400" b="1" dirty="0"/>
              <a:t>Responsibility</a:t>
            </a:r>
            <a:r>
              <a:rPr lang="en-US" sz="2400" dirty="0"/>
              <a:t>; through taking care of the Centre (such as keeping beds and dormitories tidy!), any equipment issued to course members, listening and following instructions. </a:t>
            </a:r>
          </a:p>
          <a:p>
            <a:pPr marL="0" indent="0">
              <a:buNone/>
            </a:pPr>
            <a:endParaRPr lang="en-US" sz="2400" dirty="0"/>
          </a:p>
          <a:p>
            <a:r>
              <a:rPr lang="en-US" sz="2400" b="1" dirty="0"/>
              <a:t>Respect</a:t>
            </a:r>
            <a:r>
              <a:rPr lang="en-US" sz="2400" dirty="0"/>
              <a:t>; by looking after each other, and spending plenty of time outside in the wonderful </a:t>
            </a:r>
            <a:r>
              <a:rPr lang="en-US" sz="2400" dirty="0" err="1"/>
              <a:t>Snowdonia</a:t>
            </a:r>
            <a:r>
              <a:rPr lang="en-US" sz="2400" dirty="0"/>
              <a:t> National Park.</a:t>
            </a:r>
            <a:endParaRPr lang="en-GB" sz="2400" dirty="0"/>
          </a:p>
        </p:txBody>
      </p:sp>
    </p:spTree>
    <p:extLst>
      <p:ext uri="{BB962C8B-B14F-4D97-AF65-F5344CB8AC3E}">
        <p14:creationId xmlns:p14="http://schemas.microsoft.com/office/powerpoint/2010/main" val="11197476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3328" t="24374" r="27779" b="11518"/>
          <a:stretch/>
        </p:blipFill>
        <p:spPr>
          <a:xfrm>
            <a:off x="1645920" y="395427"/>
            <a:ext cx="8164286" cy="6018437"/>
          </a:xfrm>
          <a:prstGeom prst="rect">
            <a:avLst/>
          </a:prstGeom>
        </p:spPr>
      </p:pic>
    </p:spTree>
    <p:extLst>
      <p:ext uri="{BB962C8B-B14F-4D97-AF65-F5344CB8AC3E}">
        <p14:creationId xmlns:p14="http://schemas.microsoft.com/office/powerpoint/2010/main" val="1786845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Departure</a:t>
            </a:r>
          </a:p>
        </p:txBody>
      </p:sp>
      <p:sp>
        <p:nvSpPr>
          <p:cNvPr id="3" name="Content Placeholder 2"/>
          <p:cNvSpPr>
            <a:spLocks noGrp="1"/>
          </p:cNvSpPr>
          <p:nvPr>
            <p:ph idx="1"/>
          </p:nvPr>
        </p:nvSpPr>
        <p:spPr/>
        <p:txBody>
          <a:bodyPr/>
          <a:lstStyle/>
          <a:p>
            <a:pPr marL="0" indent="0">
              <a:buNone/>
            </a:pPr>
            <a:r>
              <a:rPr lang="en-GB" b="1" dirty="0"/>
              <a:t>Friday 17</a:t>
            </a:r>
            <a:r>
              <a:rPr lang="en-GB" b="1" baseline="30000" dirty="0"/>
              <a:t>th</a:t>
            </a:r>
            <a:r>
              <a:rPr lang="en-GB" b="1" dirty="0"/>
              <a:t> May 2027</a:t>
            </a:r>
          </a:p>
          <a:p>
            <a:pPr marL="0" indent="0">
              <a:buNone/>
            </a:pPr>
            <a:endParaRPr lang="en-GB" b="1" dirty="0"/>
          </a:p>
          <a:p>
            <a:r>
              <a:rPr lang="en-GB" dirty="0"/>
              <a:t>Final tidy up and pack </a:t>
            </a:r>
          </a:p>
          <a:p>
            <a:r>
              <a:rPr lang="en-GB" dirty="0"/>
              <a:t>Breakfast</a:t>
            </a:r>
          </a:p>
          <a:p>
            <a:r>
              <a:rPr lang="en-GB" dirty="0"/>
              <a:t>Dorm inspection</a:t>
            </a:r>
          </a:p>
          <a:p>
            <a:r>
              <a:rPr lang="en-GB" dirty="0"/>
              <a:t>Last meeting</a:t>
            </a:r>
          </a:p>
          <a:p>
            <a:r>
              <a:rPr lang="en-GB" dirty="0"/>
              <a:t>Coach leaves for Solihull at 9am</a:t>
            </a:r>
          </a:p>
          <a:p>
            <a:r>
              <a:rPr lang="en-GB" dirty="0"/>
              <a:t>ETA 1pm approx.</a:t>
            </a:r>
          </a:p>
        </p:txBody>
      </p:sp>
    </p:spTree>
    <p:extLst>
      <p:ext uri="{BB962C8B-B14F-4D97-AF65-F5344CB8AC3E}">
        <p14:creationId xmlns:p14="http://schemas.microsoft.com/office/powerpoint/2010/main" val="3948015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What is the cost of the residential?</a:t>
            </a:r>
          </a:p>
        </p:txBody>
      </p:sp>
      <p:sp>
        <p:nvSpPr>
          <p:cNvPr id="3" name="Content Placeholder 2"/>
          <p:cNvSpPr>
            <a:spLocks noGrp="1"/>
          </p:cNvSpPr>
          <p:nvPr>
            <p:ph idx="1"/>
          </p:nvPr>
        </p:nvSpPr>
        <p:spPr>
          <a:xfrm>
            <a:off x="554672" y="1758278"/>
            <a:ext cx="10641648" cy="4195481"/>
          </a:xfrm>
        </p:spPr>
        <p:txBody>
          <a:bodyPr>
            <a:normAutofit/>
          </a:bodyPr>
          <a:lstStyle/>
          <a:p>
            <a:pPr marL="0" indent="0">
              <a:buNone/>
            </a:pPr>
            <a:r>
              <a:rPr lang="en-GB" sz="2400" dirty="0"/>
              <a:t>£ 309 – includes transport, accommodation, food and all activities</a:t>
            </a:r>
          </a:p>
          <a:p>
            <a:pPr marL="0" indent="0">
              <a:buNone/>
            </a:pPr>
            <a:endParaRPr lang="en-GB" sz="2400" dirty="0"/>
          </a:p>
          <a:p>
            <a:pPr marL="0" indent="0">
              <a:buNone/>
            </a:pPr>
            <a:r>
              <a:rPr lang="en-GB" sz="2400" b="1" u="sng" dirty="0"/>
              <a:t>Payment extended to 25</a:t>
            </a:r>
            <a:r>
              <a:rPr lang="en-GB" sz="2400" b="1" u="sng" baseline="30000" dirty="0"/>
              <a:t>th</a:t>
            </a:r>
            <a:r>
              <a:rPr lang="en-GB" sz="2400" b="1" u="sng" dirty="0"/>
              <a:t> October</a:t>
            </a:r>
          </a:p>
          <a:p>
            <a:pPr marL="0" indent="0">
              <a:buNone/>
            </a:pPr>
            <a:endParaRPr lang="en-GB" sz="2400" dirty="0"/>
          </a:p>
          <a:p>
            <a:pPr marL="0" indent="0">
              <a:buNone/>
            </a:pPr>
            <a:r>
              <a:rPr lang="en-GB" sz="2400" dirty="0"/>
              <a:t>Spending money – no more than £15</a:t>
            </a:r>
          </a:p>
          <a:p>
            <a:pPr marL="0" indent="0">
              <a:buNone/>
            </a:pPr>
            <a:endParaRPr lang="en-GB" sz="2400" dirty="0"/>
          </a:p>
          <a:p>
            <a:pPr marL="0" indent="0">
              <a:buNone/>
            </a:pPr>
            <a:r>
              <a:rPr lang="en-GB" sz="2400" dirty="0"/>
              <a:t>We appreciate the financial challenges faced by families. Please contact Mrs Lloyd, our Family Support Worker, who will be able to advise you.</a:t>
            </a:r>
          </a:p>
          <a:p>
            <a:pPr marL="0" indent="0">
              <a:buNone/>
            </a:pPr>
            <a:endParaRPr lang="en-GB" sz="2400" dirty="0"/>
          </a:p>
        </p:txBody>
      </p:sp>
    </p:spTree>
    <p:extLst>
      <p:ext uri="{BB962C8B-B14F-4D97-AF65-F5344CB8AC3E}">
        <p14:creationId xmlns:p14="http://schemas.microsoft.com/office/powerpoint/2010/main" val="3544998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Medication</a:t>
            </a:r>
          </a:p>
        </p:txBody>
      </p:sp>
      <p:sp>
        <p:nvSpPr>
          <p:cNvPr id="3" name="Content Placeholder 2"/>
          <p:cNvSpPr>
            <a:spLocks noGrp="1"/>
          </p:cNvSpPr>
          <p:nvPr>
            <p:ph idx="1"/>
          </p:nvPr>
        </p:nvSpPr>
        <p:spPr>
          <a:xfrm>
            <a:off x="524192" y="1152983"/>
            <a:ext cx="10560368" cy="5075097"/>
          </a:xfrm>
        </p:spPr>
        <p:txBody>
          <a:bodyPr>
            <a:normAutofit lnSpcReduction="10000"/>
          </a:bodyPr>
          <a:lstStyle/>
          <a:p>
            <a:pPr marL="0" indent="0">
              <a:buNone/>
            </a:pPr>
            <a:endParaRPr lang="en-GB" sz="2400" dirty="0"/>
          </a:p>
          <a:p>
            <a:r>
              <a:rPr lang="en-GB" sz="2400" dirty="0"/>
              <a:t>Please collect and complete a medication form from school office if your child will need medication (or may require medication) while they are aware; this includes travel sickness medication. Please hand in medication to your child’s class teacher before departure. </a:t>
            </a:r>
          </a:p>
          <a:p>
            <a:pPr marL="0" indent="0">
              <a:buNone/>
            </a:pPr>
            <a:endParaRPr lang="en-GB" sz="2400" dirty="0"/>
          </a:p>
          <a:p>
            <a:r>
              <a:rPr lang="en-GB" sz="2400" dirty="0"/>
              <a:t>If your child has regular prescribed medication, please arrange a meeting with your child’s class teacher prior to the residential taking place. </a:t>
            </a:r>
          </a:p>
          <a:p>
            <a:pPr marL="0" indent="0">
              <a:buNone/>
            </a:pPr>
            <a:endParaRPr lang="en-GB" sz="2400" dirty="0"/>
          </a:p>
          <a:p>
            <a:r>
              <a:rPr lang="en-GB" sz="2400" dirty="0"/>
              <a:t>Children who have reliever inhalers should keep these on them and not hand them in to a member of staff.</a:t>
            </a:r>
          </a:p>
          <a:p>
            <a:pPr marL="0" indent="0">
              <a:buNone/>
            </a:pPr>
            <a:endParaRPr lang="en-GB" sz="2400" dirty="0"/>
          </a:p>
        </p:txBody>
      </p:sp>
    </p:spTree>
    <p:extLst>
      <p:ext uri="{BB962C8B-B14F-4D97-AF65-F5344CB8AC3E}">
        <p14:creationId xmlns:p14="http://schemas.microsoft.com/office/powerpoint/2010/main" val="9081616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Photo/Filming Consent </a:t>
            </a:r>
          </a:p>
        </p:txBody>
      </p:sp>
      <p:sp>
        <p:nvSpPr>
          <p:cNvPr id="3" name="Content Placeholder 2"/>
          <p:cNvSpPr>
            <a:spLocks noGrp="1"/>
          </p:cNvSpPr>
          <p:nvPr>
            <p:ph idx="1"/>
          </p:nvPr>
        </p:nvSpPr>
        <p:spPr/>
        <p:txBody>
          <a:bodyPr/>
          <a:lstStyle/>
          <a:p>
            <a:pPr marL="0" indent="0">
              <a:buNone/>
            </a:pPr>
            <a:r>
              <a:rPr lang="en-US" dirty="0"/>
              <a:t>During your son/daughter’s course </a:t>
            </a:r>
            <a:r>
              <a:rPr lang="en-US" dirty="0" err="1"/>
              <a:t>Dol</a:t>
            </a:r>
            <a:r>
              <a:rPr lang="en-US" dirty="0"/>
              <a:t>-y-</a:t>
            </a:r>
            <a:r>
              <a:rPr lang="en-US" dirty="0" err="1"/>
              <a:t>Moch</a:t>
            </a:r>
            <a:r>
              <a:rPr lang="en-US" dirty="0"/>
              <a:t> would like to take photographs and video recordings. If appropriate, they would like to make use of these photos/videos for displays around the Centre, on their (including Coventry Outdoors &amp; Coventry City’s) website, presentations, our social media presence, or other print and digital marketing materials.</a:t>
            </a:r>
          </a:p>
          <a:p>
            <a:pPr marL="0" indent="0">
              <a:buNone/>
            </a:pPr>
            <a:endParaRPr lang="en-US" dirty="0"/>
          </a:p>
          <a:p>
            <a:pPr marL="0" indent="0">
              <a:buNone/>
            </a:pPr>
            <a:r>
              <a:rPr lang="en-US" dirty="0"/>
              <a:t>Please complete a photo/filming consent form either giving or withdrawing consent.</a:t>
            </a:r>
            <a:endParaRPr lang="en-GB" dirty="0"/>
          </a:p>
        </p:txBody>
      </p:sp>
    </p:spTree>
    <p:extLst>
      <p:ext uri="{BB962C8B-B14F-4D97-AF65-F5344CB8AC3E}">
        <p14:creationId xmlns:p14="http://schemas.microsoft.com/office/powerpoint/2010/main" val="1805528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buNone/>
            </a:pPr>
            <a:endParaRPr lang="en-GB" sz="4800" dirty="0"/>
          </a:p>
          <a:p>
            <a:pPr marL="0" indent="0">
              <a:buNone/>
            </a:pPr>
            <a:endParaRPr lang="en-GB" sz="4800" dirty="0"/>
          </a:p>
          <a:p>
            <a:pPr marL="0" indent="0">
              <a:buNone/>
            </a:pPr>
            <a:r>
              <a:rPr lang="en-GB" sz="4800" dirty="0"/>
              <a:t>         </a:t>
            </a:r>
            <a:r>
              <a:rPr lang="en-GB" sz="4800"/>
              <a:t>Any questions</a:t>
            </a:r>
            <a:endParaRPr lang="en-GB" sz="4800" dirty="0"/>
          </a:p>
        </p:txBody>
      </p:sp>
    </p:spTree>
    <p:extLst>
      <p:ext uri="{BB962C8B-B14F-4D97-AF65-F5344CB8AC3E}">
        <p14:creationId xmlns:p14="http://schemas.microsoft.com/office/powerpoint/2010/main" val="11263896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docProps/app.xml><?xml version="1.0" encoding="utf-8"?>
<Properties xmlns="http://schemas.openxmlformats.org/officeDocument/2006/extended-properties" xmlns:vt="http://schemas.openxmlformats.org/officeDocument/2006/docPropsVTypes">
  <Template>Ion</Template>
  <TotalTime>246</TotalTime>
  <Words>1125</Words>
  <Application>Microsoft Office PowerPoint</Application>
  <PresentationFormat>Widescreen</PresentationFormat>
  <Paragraphs>95</Paragraphs>
  <Slides>24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24</vt:i4>
      </vt:variant>
    </vt:vector>
  </HeadingPairs>
  <TitlesOfParts>
    <vt:vector size="27" baseType="lpstr">
      <vt:lpstr>Century Gothic</vt:lpstr>
      <vt:lpstr>Wingdings 3</vt:lpstr>
      <vt:lpstr>Ion</vt:lpstr>
      <vt:lpstr>  DOL-Y-MOCH</vt:lpstr>
      <vt:lpstr>Where is Dol-y-moch?</vt:lpstr>
      <vt:lpstr>PowerPoint Presentation</vt:lpstr>
      <vt:lpstr>What activities will your child be participating in?</vt:lpstr>
      <vt:lpstr>Kayaking / Canoeing  </vt:lpstr>
      <vt:lpstr>Climbing / Abseiling  </vt:lpstr>
      <vt:lpstr>Beach Scramble </vt:lpstr>
      <vt:lpstr>What if your child is worried about doing an activity?</vt:lpstr>
      <vt:lpstr>Are activities cancelled if the weather is bad?</vt:lpstr>
      <vt:lpstr>PowerPoint Presentation</vt:lpstr>
      <vt:lpstr>What is the timetable?</vt:lpstr>
      <vt:lpstr>What are the Facilities ?</vt:lpstr>
      <vt:lpstr>PowerPoint Presentation</vt:lpstr>
      <vt:lpstr>What will Dol-y-moch provide?</vt:lpstr>
      <vt:lpstr>How do the children get to Dol-y-Moch?</vt:lpstr>
      <vt:lpstr>What happens on arrival?</vt:lpstr>
      <vt:lpstr>PowerPoint Presentation</vt:lpstr>
      <vt:lpstr>The Three Rs </vt:lpstr>
      <vt:lpstr>PowerPoint Presentation</vt:lpstr>
      <vt:lpstr>Departure</vt:lpstr>
      <vt:lpstr>What is the cost of the residential?</vt:lpstr>
      <vt:lpstr>Medication</vt:lpstr>
      <vt:lpstr>Photo/Filming Consent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DOL-Y-MOCH</dc:title>
  <dc:creator>Carol Ashcroft</dc:creator>
  <cp:lastModifiedBy>Bruce Craggs</cp:lastModifiedBy>
  <cp:revision>28</cp:revision>
  <dcterms:created xsi:type="dcterms:W3CDTF">2024-09-08T13:36:35Z</dcterms:created>
  <dcterms:modified xsi:type="dcterms:W3CDTF">2026-05-30T18:48:35Z</dcterms:modified>
</cp:coreProperties>
</file>