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5"/>
  </p:notesMasterIdLst>
  <p:sldIdLst>
    <p:sldId id="256" r:id="rId2"/>
    <p:sldId id="260" r:id="rId3"/>
    <p:sldId id="261"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CC2113-8956-45E6-A0B3-94AEEABA6E1E}" type="datetimeFigureOut">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FF185-88EC-46FF-BC6A-09E425C3BC9B}" type="slidenum">
              <a:rPr lang="en-GB" smtClean="0"/>
              <a:t>‹#›</a:t>
            </a:fld>
            <a:endParaRPr lang="en-GB"/>
          </a:p>
        </p:txBody>
      </p:sp>
    </p:spTree>
    <p:extLst>
      <p:ext uri="{BB962C8B-B14F-4D97-AF65-F5344CB8AC3E}">
        <p14:creationId xmlns:p14="http://schemas.microsoft.com/office/powerpoint/2010/main" val="3256286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133150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2155049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797967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6DAD959-E1F6-4B1C-8CA6-A334F0CEB528}"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902337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6DAD959-E1F6-4B1C-8CA6-A334F0CEB528}" type="datetimeFigureOut">
              <a:rPr lang="en-GB" smtClean="0"/>
              <a:t>22/09/2026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278343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6DAD959-E1F6-4B1C-8CA6-A334F0CEB528}" type="datetimeFigureOut">
              <a:rPr lang="en-GB" smtClean="0"/>
              <a:t>22/09/2026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1778545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DAD959-E1F6-4B1C-8CA6-A334F0CEB528}" type="datetimeFigureOut">
              <a:rPr lang="en-GB" smtClean="0"/>
              <a:t>22/09/2026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472983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6DAD959-E1F6-4B1C-8CA6-A334F0CEB528}"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1117330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6DAD959-E1F6-4B1C-8CA6-A334F0CEB528}"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477072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4056138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5327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499723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64537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607400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35293497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6DAD959-E1F6-4B1C-8CA6-A334F0CEB528}"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D50FBE-D387-4337-A2FF-3079039ECD53}" type="slidenum">
              <a:rPr lang="en-GB" smtClean="0"/>
              <a:t>‹#›</a:t>
            </a:fld>
            <a:endParaRPr lang="en-GB"/>
          </a:p>
        </p:txBody>
      </p:sp>
    </p:spTree>
    <p:extLst>
      <p:ext uri="{BB962C8B-B14F-4D97-AF65-F5344CB8AC3E}">
        <p14:creationId xmlns:p14="http://schemas.microsoft.com/office/powerpoint/2010/main" val="1400741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6DAD959-E1F6-4B1C-8CA6-A334F0CEB528}" type="datetimeFigureOut">
              <a:rPr lang="en-GB" smtClean="0"/>
              <a:t>22/09/2026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4D50FBE-D387-4337-A2FF-3079039ECD53}" type="slidenum">
              <a:rPr lang="en-GB" smtClean="0"/>
              <a:t>‹#›</a:t>
            </a:fld>
            <a:endParaRPr lang="en-GB"/>
          </a:p>
        </p:txBody>
      </p:sp>
    </p:spTree>
    <p:extLst>
      <p:ext uri="{BB962C8B-B14F-4D97-AF65-F5344CB8AC3E}">
        <p14:creationId xmlns:p14="http://schemas.microsoft.com/office/powerpoint/2010/main" val="2213242252"/>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7183-7BD4-CF4B-E9E6-86E8E0AC4C49}"/>
              </a:ext>
            </a:extLst>
          </p:cNvPr>
          <p:cNvSpPr>
            <a:spLocks noGrp="1"/>
          </p:cNvSpPr>
          <p:nvPr>
            <p:ph type="ctrTitle"/>
          </p:nvPr>
        </p:nvSpPr>
        <p:spPr/>
        <p:txBody>
          <a:bodyPr/>
          <a:lstStyle/>
          <a:p>
            <a:r>
              <a:rPr lang="en-GB" dirty="0"/>
              <a:t>Our Lady of the Wayside Catholic Primary School</a:t>
            </a:r>
          </a:p>
        </p:txBody>
      </p:sp>
      <p:sp>
        <p:nvSpPr>
          <p:cNvPr id="3" name="Subtitle 2">
            <a:extLst>
              <a:ext uri="{FF2B5EF4-FFF2-40B4-BE49-F238E27FC236}">
                <a16:creationId xmlns:a16="http://schemas.microsoft.com/office/drawing/2014/main" id="{8795C85B-1982-BC77-CE2D-110DFD502CB8}"/>
              </a:ext>
            </a:extLst>
          </p:cNvPr>
          <p:cNvSpPr>
            <a:spLocks noGrp="1"/>
          </p:cNvSpPr>
          <p:nvPr>
            <p:ph type="subTitle" idx="1"/>
          </p:nvPr>
        </p:nvSpPr>
        <p:spPr/>
        <p:txBody>
          <a:bodyPr>
            <a:normAutofit/>
          </a:bodyPr>
          <a:lstStyle/>
          <a:p>
            <a:r>
              <a:rPr lang="en-GB" sz="4400" b="1" dirty="0"/>
              <a:t>Teaching for Mastery</a:t>
            </a:r>
          </a:p>
        </p:txBody>
      </p:sp>
    </p:spTree>
    <p:extLst>
      <p:ext uri="{BB962C8B-B14F-4D97-AF65-F5344CB8AC3E}">
        <p14:creationId xmlns:p14="http://schemas.microsoft.com/office/powerpoint/2010/main" val="2559850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8307C-16F1-0F62-4749-623D9451E4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0F764C-9709-0CBF-69C9-C8642FF9C2A2}"/>
              </a:ext>
            </a:extLst>
          </p:cNvPr>
          <p:cNvSpPr>
            <a:spLocks noGrp="1"/>
          </p:cNvSpPr>
          <p:nvPr>
            <p:ph type="title"/>
          </p:nvPr>
        </p:nvSpPr>
        <p:spPr>
          <a:xfrm>
            <a:off x="77259" y="0"/>
            <a:ext cx="8596668" cy="1320800"/>
          </a:xfrm>
        </p:spPr>
        <p:txBody>
          <a:bodyPr/>
          <a:lstStyle/>
          <a:p>
            <a:r>
              <a:rPr lang="en-GB" dirty="0"/>
              <a:t>Professional Learning Outcomes</a:t>
            </a:r>
          </a:p>
        </p:txBody>
      </p:sp>
      <p:sp>
        <p:nvSpPr>
          <p:cNvPr id="3" name="Content Placeholder 2">
            <a:extLst>
              <a:ext uri="{FF2B5EF4-FFF2-40B4-BE49-F238E27FC236}">
                <a16:creationId xmlns:a16="http://schemas.microsoft.com/office/drawing/2014/main" id="{B7874B12-8FBB-2534-1074-2AB98565F561}"/>
              </a:ext>
            </a:extLst>
          </p:cNvPr>
          <p:cNvSpPr>
            <a:spLocks noGrp="1"/>
          </p:cNvSpPr>
          <p:nvPr>
            <p:ph idx="1"/>
          </p:nvPr>
        </p:nvSpPr>
        <p:spPr>
          <a:xfrm>
            <a:off x="77258" y="760414"/>
            <a:ext cx="11828991" cy="5787870"/>
          </a:xfrm>
        </p:spPr>
        <p:txBody>
          <a:bodyPr>
            <a:normAutofit/>
          </a:bodyPr>
          <a:lstStyle/>
          <a:p>
            <a:pPr marL="0" indent="0">
              <a:buNone/>
            </a:pPr>
            <a:r>
              <a:rPr lang="en-GB" dirty="0"/>
              <a:t>Our professional learning outcomes were:</a:t>
            </a:r>
          </a:p>
          <a:p>
            <a:pPr>
              <a:buFont typeface="Arial" panose="020B0604020202020204" pitchFamily="34" charset="0"/>
              <a:buChar char="•"/>
            </a:pPr>
            <a:r>
              <a:rPr lang="en-GB" dirty="0"/>
              <a:t>Sharing learning from the sessions with all class teachers to include:</a:t>
            </a:r>
          </a:p>
          <a:p>
            <a:pPr lvl="1">
              <a:buFont typeface="Arial" panose="020B0604020202020204" pitchFamily="34" charset="0"/>
              <a:buChar char="•"/>
            </a:pPr>
            <a:r>
              <a:rPr lang="en-GB" dirty="0"/>
              <a:t>Oracy Focus (NCETM)</a:t>
            </a:r>
          </a:p>
          <a:p>
            <a:pPr lvl="1">
              <a:buFont typeface="Arial" panose="020B0604020202020204" pitchFamily="34" charset="0"/>
              <a:buChar char="•"/>
            </a:pPr>
            <a:r>
              <a:rPr lang="en-GB" dirty="0"/>
              <a:t>Variation</a:t>
            </a:r>
          </a:p>
          <a:p>
            <a:pPr lvl="1">
              <a:buFont typeface="Arial" panose="020B0604020202020204" pitchFamily="34" charset="0"/>
              <a:buChar char="•"/>
            </a:pPr>
            <a:r>
              <a:rPr lang="en-GB" dirty="0"/>
              <a:t>Maths guidance KS1 and KS2 document for each year group (DfE 2020) – advised teacher to use this to support planning. </a:t>
            </a:r>
          </a:p>
          <a:p>
            <a:pPr lvl="1">
              <a:buFont typeface="Arial" panose="020B0604020202020204" pitchFamily="34" charset="0"/>
              <a:buChar char="•"/>
            </a:pPr>
            <a:r>
              <a:rPr lang="en-GB" dirty="0"/>
              <a:t>Curriculum prioritisation documents (weblink)</a:t>
            </a:r>
          </a:p>
          <a:p>
            <a:pPr lvl="1">
              <a:buFont typeface="Arial" panose="020B0604020202020204" pitchFamily="34" charset="0"/>
              <a:buChar char="•"/>
            </a:pPr>
            <a:r>
              <a:rPr lang="en-GB" dirty="0"/>
              <a:t> Ready to progress criteria shared as assessment tool alongside NFER testing</a:t>
            </a:r>
          </a:p>
          <a:p>
            <a:pPr marL="0" indent="0">
              <a:buNone/>
            </a:pPr>
            <a:endParaRPr lang="en-GB" dirty="0"/>
          </a:p>
          <a:p>
            <a:r>
              <a:rPr lang="en-GB" dirty="0"/>
              <a:t>We are instilling in all our teachers, ‘keep up, not catch up!’</a:t>
            </a:r>
          </a:p>
          <a:p>
            <a:r>
              <a:rPr lang="en-GB" dirty="0"/>
              <a:t>Regular maths CPD for all staff is required next year. We wish to further develop an effective collaborative planning culture which shares ongoing specialist subject knowledge. Access to this CPD is for all teachers to uphold the cycle of improvement.</a:t>
            </a:r>
          </a:p>
        </p:txBody>
      </p:sp>
    </p:spTree>
    <p:extLst>
      <p:ext uri="{BB962C8B-B14F-4D97-AF65-F5344CB8AC3E}">
        <p14:creationId xmlns:p14="http://schemas.microsoft.com/office/powerpoint/2010/main" val="2095906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A4FF3-31C8-22E7-0514-1E915E54AE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47BA0-0826-4F02-7535-82D760952BA2}"/>
              </a:ext>
            </a:extLst>
          </p:cNvPr>
          <p:cNvSpPr>
            <a:spLocks noGrp="1"/>
          </p:cNvSpPr>
          <p:nvPr>
            <p:ph type="title"/>
          </p:nvPr>
        </p:nvSpPr>
        <p:spPr>
          <a:xfrm>
            <a:off x="77259" y="0"/>
            <a:ext cx="8596668" cy="1320800"/>
          </a:xfrm>
        </p:spPr>
        <p:txBody>
          <a:bodyPr/>
          <a:lstStyle/>
          <a:p>
            <a:r>
              <a:rPr lang="en-GB" dirty="0"/>
              <a:t>Practice Development Outcomes</a:t>
            </a:r>
          </a:p>
        </p:txBody>
      </p:sp>
      <p:sp>
        <p:nvSpPr>
          <p:cNvPr id="3" name="Content Placeholder 2">
            <a:extLst>
              <a:ext uri="{FF2B5EF4-FFF2-40B4-BE49-F238E27FC236}">
                <a16:creationId xmlns:a16="http://schemas.microsoft.com/office/drawing/2014/main" id="{B8E22B61-57AF-E119-D072-EFFF1BD93F08}"/>
              </a:ext>
            </a:extLst>
          </p:cNvPr>
          <p:cNvSpPr>
            <a:spLocks noGrp="1"/>
          </p:cNvSpPr>
          <p:nvPr>
            <p:ph idx="1"/>
          </p:nvPr>
        </p:nvSpPr>
        <p:spPr>
          <a:xfrm>
            <a:off x="77259" y="760415"/>
            <a:ext cx="9058270" cy="1904128"/>
          </a:xfrm>
        </p:spPr>
        <p:txBody>
          <a:bodyPr>
            <a:normAutofit fontScale="77500" lnSpcReduction="20000"/>
          </a:bodyPr>
          <a:lstStyle/>
          <a:p>
            <a:pPr marL="0" indent="0">
              <a:buNone/>
            </a:pPr>
            <a:r>
              <a:rPr lang="en-GB" dirty="0"/>
              <a:t>Our practice development outcomes were:</a:t>
            </a:r>
          </a:p>
          <a:p>
            <a:r>
              <a:rPr lang="en-GB" dirty="0"/>
              <a:t>I have directed colleagues to the NCETM material to support their planning.</a:t>
            </a:r>
          </a:p>
          <a:p>
            <a:r>
              <a:rPr lang="en-GB" dirty="0"/>
              <a:t>We intend to model mastery teaching in the Autumn term (2026) with teachers observing colleagues with effective delivery. </a:t>
            </a:r>
          </a:p>
          <a:p>
            <a:r>
              <a:rPr lang="en-GB" dirty="0"/>
              <a:t>We intend holding three CPD sessions with staff to reflect collaboratively on subject knowledge to provide a coherent mastery curriculum.</a:t>
            </a:r>
          </a:p>
          <a:p>
            <a:r>
              <a:rPr lang="en-GB" dirty="0"/>
              <a:t>I demonstrate my understanding of the Five Big Ideas in Teaching for Mastery in my normal practice.</a:t>
            </a:r>
          </a:p>
          <a:p>
            <a:pPr marL="0" indent="0">
              <a:buNone/>
            </a:pPr>
            <a:endParaRPr lang="en-GB" dirty="0"/>
          </a:p>
        </p:txBody>
      </p:sp>
      <p:pic>
        <p:nvPicPr>
          <p:cNvPr id="5" name="Picture 4">
            <a:extLst>
              <a:ext uri="{FF2B5EF4-FFF2-40B4-BE49-F238E27FC236}">
                <a16:creationId xmlns:a16="http://schemas.microsoft.com/office/drawing/2014/main" id="{3EE31D97-89A0-C995-4583-855EFCCF086F}"/>
              </a:ext>
            </a:extLst>
          </p:cNvPr>
          <p:cNvPicPr>
            <a:picLocks noChangeAspect="1"/>
          </p:cNvPicPr>
          <p:nvPr/>
        </p:nvPicPr>
        <p:blipFill>
          <a:blip r:embed="rId2"/>
          <a:stretch>
            <a:fillRect/>
          </a:stretch>
        </p:blipFill>
        <p:spPr>
          <a:xfrm>
            <a:off x="9135528" y="197172"/>
            <a:ext cx="2651990" cy="2019475"/>
          </a:xfrm>
          <a:prstGeom prst="rect">
            <a:avLst/>
          </a:prstGeom>
        </p:spPr>
      </p:pic>
      <p:sp>
        <p:nvSpPr>
          <p:cNvPr id="7" name="TextBox 6">
            <a:extLst>
              <a:ext uri="{FF2B5EF4-FFF2-40B4-BE49-F238E27FC236}">
                <a16:creationId xmlns:a16="http://schemas.microsoft.com/office/drawing/2014/main" id="{2A34218A-219B-BA64-0A35-8A8E2568FEA9}"/>
              </a:ext>
            </a:extLst>
          </p:cNvPr>
          <p:cNvSpPr txBox="1"/>
          <p:nvPr/>
        </p:nvSpPr>
        <p:spPr>
          <a:xfrm>
            <a:off x="77259" y="2664543"/>
            <a:ext cx="11720052" cy="4185761"/>
          </a:xfrm>
          <a:prstGeom prst="rect">
            <a:avLst/>
          </a:prstGeom>
          <a:noFill/>
        </p:spPr>
        <p:txBody>
          <a:bodyPr wrap="square" rtlCol="0">
            <a:spAutoFit/>
          </a:bodyPr>
          <a:lstStyle/>
          <a:p>
            <a:r>
              <a:rPr lang="en-GB" sz="1400" dirty="0"/>
              <a:t>1</a:t>
            </a:r>
            <a:r>
              <a:rPr lang="en-GB" sz="1400" b="1" dirty="0"/>
              <a:t>. Positive and supportive environment</a:t>
            </a:r>
            <a:br>
              <a:rPr lang="en-GB" sz="1400" dirty="0"/>
            </a:br>
            <a:r>
              <a:rPr lang="en-GB" sz="1400" dirty="0"/>
              <a:t>Most teachers teach in a way that promotes active engagement throughout the lesson. This is done with the use of modelling, white board engagement and manipulatives alongside fluency tasks and variation.  Further work is needed to ensure small step and drip challenge approach is being used by all (</a:t>
            </a:r>
            <a:r>
              <a:rPr lang="en-GB" sz="1400" dirty="0" err="1"/>
              <a:t>eg</a:t>
            </a:r>
            <a:r>
              <a:rPr lang="en-GB" sz="1400" dirty="0"/>
              <a:t>: Start with a class challenge, explore/ reason and then move onto fluency) and that variation is effective. </a:t>
            </a:r>
            <a:br>
              <a:rPr lang="en-GB" sz="1400" dirty="0"/>
            </a:br>
            <a:br>
              <a:rPr lang="en-GB" sz="1400" dirty="0"/>
            </a:br>
            <a:r>
              <a:rPr lang="en-GB" sz="1400" dirty="0"/>
              <a:t>2. </a:t>
            </a:r>
            <a:r>
              <a:rPr lang="en-GB" sz="1400" b="1" dirty="0"/>
              <a:t>Holistic understanding of needs.</a:t>
            </a:r>
            <a:br>
              <a:rPr lang="en-GB" sz="1400" dirty="0"/>
            </a:br>
            <a:r>
              <a:rPr lang="en-GB" sz="1400" dirty="0"/>
              <a:t>Teachers have a sound understanding of the SEND needs of children in their class, they can describe the barrier in maths and strategies to overcome this? We are promoting the use of oracy to increase the use of mathematical vocabulary and understanding. </a:t>
            </a:r>
            <a:br>
              <a:rPr lang="en-GB" sz="1400" dirty="0"/>
            </a:br>
            <a:br>
              <a:rPr lang="en-GB" sz="1400" dirty="0"/>
            </a:br>
            <a:r>
              <a:rPr lang="en-GB" sz="1400" dirty="0"/>
              <a:t>3. High quality teaching</a:t>
            </a:r>
            <a:br>
              <a:rPr lang="en-GB" sz="1400" dirty="0"/>
            </a:br>
            <a:r>
              <a:rPr lang="en-GB" sz="1400" dirty="0"/>
              <a:t>Children are showing an improved ability to explain their understanding using representations (</a:t>
            </a:r>
            <a:r>
              <a:rPr lang="en-GB" sz="1400" dirty="0" err="1"/>
              <a:t>ie</a:t>
            </a:r>
            <a:r>
              <a:rPr lang="en-GB" sz="1400" dirty="0"/>
              <a:t>. Bar model/ manipulative)… however we are continuing to train all children to do this! </a:t>
            </a:r>
            <a:br>
              <a:rPr lang="en-GB" sz="1400" dirty="0"/>
            </a:br>
            <a:br>
              <a:rPr lang="en-GB" sz="1400" dirty="0"/>
            </a:br>
            <a:r>
              <a:rPr lang="en-GB" sz="1400" dirty="0"/>
              <a:t>4. Interventions </a:t>
            </a:r>
            <a:br>
              <a:rPr lang="en-GB" sz="1400" dirty="0"/>
            </a:br>
            <a:r>
              <a:rPr lang="en-GB" sz="1400" dirty="0"/>
              <a:t>Interventions take place in the moment, in the classroom. This is largely done by the class teacher.</a:t>
            </a:r>
            <a:br>
              <a:rPr lang="en-GB" sz="1400" dirty="0"/>
            </a:br>
            <a:br>
              <a:rPr lang="en-GB" sz="1400" dirty="0"/>
            </a:br>
            <a:r>
              <a:rPr lang="en-GB" sz="1400" dirty="0"/>
              <a:t>5. Working with TA</a:t>
            </a:r>
            <a:br>
              <a:rPr lang="en-GB" sz="1400" dirty="0"/>
            </a:br>
            <a:r>
              <a:rPr lang="en-GB" sz="1400" dirty="0"/>
              <a:t>We are looking to sign TAs up to NCETM training to broaden their subject knowledge and maths mastery pedagogy. We are also considering whether there are any ways in which teachers could have more time developing TA understanding so that they can better support children.</a:t>
            </a:r>
          </a:p>
        </p:txBody>
      </p:sp>
    </p:spTree>
    <p:extLst>
      <p:ext uri="{BB962C8B-B14F-4D97-AF65-F5344CB8AC3E}">
        <p14:creationId xmlns:p14="http://schemas.microsoft.com/office/powerpoint/2010/main" val="2397398957"/>
      </p:ext>
    </p:extLst>
  </p:cSld>
  <p:clrMapOvr>
    <a:masterClrMapping/>
  </p:clrMapOvr>
</p:sld>
</file>

<file path=ppt/theme/theme1.xml><?xml version="1.0" encoding="utf-8"?>
<a:theme xmlns:a="http://schemas.openxmlformats.org/drawingml/2006/main" name="Face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501</TotalTime>
  <Words>479</Words>
  <Application>Microsoft Office PowerPoint</Application>
  <PresentationFormat>Widescreen</PresentationFormat>
  <Paragraphs>20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Trebuchet MS</vt:lpstr>
      <vt:lpstr>Wingdings 3</vt:lpstr>
      <vt:lpstr>Facet</vt:lpstr>
      <vt:lpstr>Our Lady of the Wayside Catholic Primary School</vt:lpstr>
      <vt:lpstr>Professional Learning Outcomes</vt:lpstr>
      <vt:lpstr>Practice Development Outcomes</vt:lpstr>
    </vt:vector>
  </TitlesOfParts>
  <Company>SMBC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Lisa Evans</dc:creator>
  <cp:lastModifiedBy>Pauline O'Donnell</cp:lastModifiedBy>
  <cp:revision>6</cp:revision>
  <dcterms:created xsi:type="dcterms:W3CDTF">2026-04-28T21:21:58Z</dcterms:created>
  <dcterms:modified xsi:type="dcterms:W3CDTF">2026-09-22T06:47:06Z</dcterms:modified>
</cp:coreProperties>
</file>