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61" r:id="rId3"/>
    <p:sldId id="260" r:id="rId4"/>
    <p:sldId id="276" r:id="rId5"/>
    <p:sldId id="274" r:id="rId6"/>
    <p:sldId id="285" r:id="rId7"/>
    <p:sldId id="277" r:id="rId8"/>
    <p:sldId id="275" r:id="rId9"/>
    <p:sldId id="288" r:id="rId10"/>
    <p:sldId id="256" r:id="rId11"/>
    <p:sldId id="278" r:id="rId12"/>
    <p:sldId id="257" r:id="rId13"/>
    <p:sldId id="289" r:id="rId14"/>
    <p:sldId id="279" r:id="rId15"/>
    <p:sldId id="280" r:id="rId16"/>
    <p:sldId id="286" r:id="rId17"/>
    <p:sldId id="287" r:id="rId18"/>
    <p:sldId id="258" r:id="rId19"/>
    <p:sldId id="259" r:id="rId20"/>
    <p:sldId id="262" r:id="rId21"/>
    <p:sldId id="263" r:id="rId22"/>
    <p:sldId id="281" r:id="rId23"/>
    <p:sldId id="264" r:id="rId24"/>
    <p:sldId id="271" r:id="rId25"/>
    <p:sldId id="272" r:id="rId26"/>
    <p:sldId id="282" r:id="rId27"/>
    <p:sldId id="265" r:id="rId28"/>
    <p:sldId id="273" r:id="rId29"/>
    <p:sldId id="26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77" autoAdjust="0"/>
    <p:restoredTop sz="94660"/>
  </p:normalViewPr>
  <p:slideViewPr>
    <p:cSldViewPr snapToGrid="0">
      <p:cViewPr varScale="1">
        <p:scale>
          <a:sx n="82" d="100"/>
          <a:sy n="82" d="100"/>
        </p:scale>
        <p:origin x="53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411013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5491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462CF5-25D2-4581-BEE3-97A067AF24E0}"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824099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462CF5-25D2-4581-BEE3-97A067AF24E0}"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76314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462CF5-25D2-4581-BEE3-97A067AF24E0}"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06925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462CF5-25D2-4581-BEE3-97A067AF24E0}"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35712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62CF5-25D2-4581-BEE3-97A067AF24E0}"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5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163145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680619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91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62999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462CF5-25D2-4581-BEE3-97A067AF24E0}" type="datetimeFigureOut">
              <a:rPr lang="en-GB" smtClean="0"/>
              <a:t>07/09/2026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BCD2E0-3E24-44E2-885A-893405681836}" type="slidenum">
              <a:rPr lang="en-GB" smtClean="0"/>
              <a:t>‹#›</a:t>
            </a:fld>
            <a:endParaRPr lang="en-GB"/>
          </a:p>
        </p:txBody>
      </p:sp>
    </p:spTree>
    <p:extLst>
      <p:ext uri="{BB962C8B-B14F-4D97-AF65-F5344CB8AC3E}">
        <p14:creationId xmlns:p14="http://schemas.microsoft.com/office/powerpoint/2010/main" val="1564057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4489"/>
            <a:ext cx="10515600" cy="1325563"/>
          </a:xfrm>
        </p:spPr>
        <p:txBody>
          <a:bodyPr/>
          <a:lstStyle/>
          <a:p>
            <a:pPr algn="ctr"/>
            <a:r>
              <a:rPr lang="en-GB" dirty="0"/>
              <a:t>Parent Information Meeting for Year 5</a:t>
            </a:r>
          </a:p>
        </p:txBody>
      </p:sp>
      <p:sp>
        <p:nvSpPr>
          <p:cNvPr id="3" name="Content Placeholder 2"/>
          <p:cNvSpPr>
            <a:spLocks noGrp="1"/>
          </p:cNvSpPr>
          <p:nvPr>
            <p:ph idx="1"/>
          </p:nvPr>
        </p:nvSpPr>
        <p:spPr/>
        <p:txBody>
          <a:bodyPr/>
          <a:lstStyle/>
          <a:p>
            <a:pPr marL="0" indent="0" algn="ctr">
              <a:buNone/>
            </a:pPr>
            <a:r>
              <a:rPr lang="en-GB" dirty="0"/>
              <a:t>Welcome to our Parent Information Meeting</a:t>
            </a:r>
          </a:p>
          <a:p>
            <a:pPr marL="0" indent="0">
              <a:buNone/>
            </a:pPr>
            <a:endParaRPr lang="en-GB" dirty="0"/>
          </a:p>
          <a:p>
            <a:pPr marL="0" indent="0" algn="ctr">
              <a:buNone/>
            </a:pPr>
            <a:r>
              <a:rPr lang="en-GB" dirty="0"/>
              <a:t>Aim </a:t>
            </a:r>
          </a:p>
          <a:p>
            <a:r>
              <a:rPr lang="en-GB" dirty="0"/>
              <a:t>To provide information about what is happening in your child’s year group e.g. the curriculum and enrichment opportunities.</a:t>
            </a:r>
          </a:p>
          <a:p>
            <a:pPr marL="0" indent="0">
              <a:buNone/>
            </a:pPr>
            <a:r>
              <a:rPr lang="en-GB" dirty="0"/>
              <a:t> </a:t>
            </a:r>
          </a:p>
          <a:p>
            <a:r>
              <a:rPr lang="en-GB" dirty="0"/>
              <a:t>To communicate clearly our expectations about behaviour, uniform, attendance, Pupil Review Meetings, homework and positive relationships.</a:t>
            </a:r>
          </a:p>
          <a:p>
            <a:pPr marL="0" indent="0">
              <a:buNone/>
            </a:pPr>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16887" y="365760"/>
            <a:ext cx="1998616" cy="1324292"/>
          </a:xfrm>
          <a:prstGeom prst="rect">
            <a:avLst/>
          </a:prstGeom>
          <a:noFill/>
          <a:ln>
            <a:noFill/>
          </a:ln>
        </p:spPr>
      </p:pic>
    </p:spTree>
    <p:extLst>
      <p:ext uri="{BB962C8B-B14F-4D97-AF65-F5344CB8AC3E}">
        <p14:creationId xmlns:p14="http://schemas.microsoft.com/office/powerpoint/2010/main" val="116155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Catholic Ethos</a:t>
            </a:r>
          </a:p>
        </p:txBody>
      </p:sp>
      <p:sp>
        <p:nvSpPr>
          <p:cNvPr id="3" name="Content Placeholder 2"/>
          <p:cNvSpPr>
            <a:spLocks noGrp="1"/>
          </p:cNvSpPr>
          <p:nvPr>
            <p:ph idx="1"/>
          </p:nvPr>
        </p:nvSpPr>
        <p:spPr/>
        <p:txBody>
          <a:bodyPr>
            <a:normAutofit/>
          </a:bodyPr>
          <a:lstStyle/>
          <a:p>
            <a:pPr marL="0" indent="0" algn="ctr">
              <a:buNone/>
            </a:pPr>
            <a:r>
              <a:rPr lang="en-GB" b="1" dirty="0"/>
              <a:t>Everything we do is underpinned by our Catholic ethos</a:t>
            </a:r>
          </a:p>
          <a:p>
            <a:pPr marL="0" indent="0">
              <a:buNone/>
            </a:pPr>
            <a:r>
              <a:rPr lang="en-GB" dirty="0"/>
              <a:t>As a Catholic School, we seek to live out the values of Jesus Christ. We promote these values by our words and deeds recognising that every child is unique and is created in the image of God. </a:t>
            </a:r>
          </a:p>
          <a:p>
            <a:pPr marL="0" indent="0">
              <a:buNone/>
            </a:pPr>
            <a:r>
              <a:rPr lang="en-GB" dirty="0"/>
              <a:t>Jesus told us to "Love one another as I have loved you" and this reminds us every day to go the extra mile for the children within our care. </a:t>
            </a:r>
          </a:p>
          <a:p>
            <a:pPr marL="0" indent="0">
              <a:buNone/>
            </a:pPr>
            <a:r>
              <a:rPr lang="en-GB" dirty="0"/>
              <a:t>Our Lady of the Wayside is a school we are all proud of. Our school is a vibrant, positive place that provides a safe and welcoming environment in which to learn.</a:t>
            </a:r>
            <a:endParaRPr lang="en-GB" dirty="0">
              <a:solidFill>
                <a:srgbClr val="00B050"/>
              </a:solidFill>
            </a:endParaRPr>
          </a:p>
          <a:p>
            <a:pPr marL="0" indent="0">
              <a:buNone/>
            </a:pPr>
            <a:endParaRPr lang="en-GB" dirty="0">
              <a:solidFill>
                <a:srgbClr val="00B050"/>
              </a:solidFill>
            </a:endParaRPr>
          </a:p>
        </p:txBody>
      </p:sp>
    </p:spTree>
    <p:extLst>
      <p:ext uri="{BB962C8B-B14F-4D97-AF65-F5344CB8AC3E}">
        <p14:creationId xmlns:p14="http://schemas.microsoft.com/office/powerpoint/2010/main" val="659991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Attendance</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Good attendance will ensure that your child will have the best chance to achieve their academic potential and have real opportunity in further education and the world of work. </a:t>
            </a:r>
          </a:p>
          <a:p>
            <a:pPr marL="0" indent="0">
              <a:buNone/>
            </a:pPr>
            <a:r>
              <a:rPr lang="en-GB" dirty="0"/>
              <a:t>Did you know that…</a:t>
            </a:r>
          </a:p>
          <a:p>
            <a:pPr marL="0" indent="0">
              <a:buNone/>
            </a:pPr>
            <a:r>
              <a:rPr lang="en-GB" dirty="0"/>
              <a:t>95%		9 days		2 weeks	 50 lessons missed</a:t>
            </a:r>
          </a:p>
          <a:p>
            <a:pPr marL="0" indent="0">
              <a:buNone/>
            </a:pPr>
            <a:r>
              <a:rPr lang="en-GB" dirty="0"/>
              <a:t>90%		19 days	4 weeks	 100 lessons missed</a:t>
            </a:r>
          </a:p>
          <a:p>
            <a:pPr marL="0" indent="0">
              <a:buNone/>
            </a:pPr>
            <a:r>
              <a:rPr lang="en-GB" dirty="0"/>
              <a:t>85%		29 days	6 weeks	 150 lessons missed</a:t>
            </a:r>
          </a:p>
          <a:p>
            <a:pPr marL="0" indent="0">
              <a:buNone/>
            </a:pPr>
            <a:endParaRPr lang="en-GB" dirty="0"/>
          </a:p>
          <a:p>
            <a:pPr marL="0" indent="0">
              <a:buNone/>
            </a:pPr>
            <a:r>
              <a:rPr lang="en-GB" dirty="0"/>
              <a:t>It may be tempting to book a family holiday in term time to save on costs.  However, this has a major impact on learning. </a:t>
            </a: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1927622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Punctuality</a:t>
            </a:r>
          </a:p>
        </p:txBody>
      </p:sp>
      <p:sp>
        <p:nvSpPr>
          <p:cNvPr id="3" name="Content Placeholder 2"/>
          <p:cNvSpPr>
            <a:spLocks noGrp="1"/>
          </p:cNvSpPr>
          <p:nvPr>
            <p:ph idx="1"/>
          </p:nvPr>
        </p:nvSpPr>
        <p:spPr/>
        <p:txBody>
          <a:bodyPr>
            <a:normAutofit/>
          </a:bodyPr>
          <a:lstStyle/>
          <a:p>
            <a:pPr marL="0" indent="0">
              <a:buNone/>
            </a:pPr>
            <a:r>
              <a:rPr lang="en-GB" dirty="0"/>
              <a:t>This year, we are having a drive ensure that all children are in school punctually and ready to learn. Regular lateness to school, even by a few minutes, is disruptive to the class and possibly upsetting for your child.</a:t>
            </a:r>
          </a:p>
          <a:p>
            <a:r>
              <a:rPr lang="en-GB" dirty="0"/>
              <a:t>Children should be in school before 8.55am. </a:t>
            </a:r>
          </a:p>
          <a:p>
            <a:r>
              <a:rPr lang="en-GB" dirty="0"/>
              <a:t>Where attendance/punctuality is an issue our school attendance team which includes Mrs Lloyd, Mrs Compton and Mrs Ashcroft, will invite parents/carers into school for short meetings, and to draw up attendance support plans. </a:t>
            </a:r>
          </a:p>
          <a:p>
            <a:pPr marL="0" indent="0">
              <a:buNone/>
            </a:pPr>
            <a:endParaRPr lang="en-GB" dirty="0"/>
          </a:p>
        </p:txBody>
      </p:sp>
    </p:spTree>
    <p:extLst>
      <p:ext uri="{BB962C8B-B14F-4D97-AF65-F5344CB8AC3E}">
        <p14:creationId xmlns:p14="http://schemas.microsoft.com/office/powerpoint/2010/main" val="1111360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1406"/>
            <a:ext cx="10515600" cy="1325563"/>
          </a:xfrm>
        </p:spPr>
        <p:txBody>
          <a:bodyPr/>
          <a:lstStyle/>
          <a:p>
            <a:pPr algn="ctr"/>
            <a:endParaRPr lang="en-GB" dirty="0"/>
          </a:p>
        </p:txBody>
      </p:sp>
      <p:graphicFrame>
        <p:nvGraphicFramePr>
          <p:cNvPr id="3" name="Table 2">
            <a:extLst>
              <a:ext uri="{FF2B5EF4-FFF2-40B4-BE49-F238E27FC236}">
                <a16:creationId xmlns:a16="http://schemas.microsoft.com/office/drawing/2014/main" id="{8E2807D1-19EF-7418-E0B1-437295820730}"/>
              </a:ext>
            </a:extLst>
          </p:cNvPr>
          <p:cNvGraphicFramePr>
            <a:graphicFrameLocks noGrp="1"/>
          </p:cNvGraphicFramePr>
          <p:nvPr>
            <p:extLst>
              <p:ext uri="{D42A27DB-BD31-4B8C-83A1-F6EECF244321}">
                <p14:modId xmlns:p14="http://schemas.microsoft.com/office/powerpoint/2010/main" val="841150262"/>
              </p:ext>
            </p:extLst>
          </p:nvPr>
        </p:nvGraphicFramePr>
        <p:xfrm>
          <a:off x="988391" y="111967"/>
          <a:ext cx="9881772" cy="6668477"/>
        </p:xfrm>
        <a:graphic>
          <a:graphicData uri="http://schemas.openxmlformats.org/drawingml/2006/table">
            <a:tbl>
              <a:tblPr firstRow="1" bandRow="1">
                <a:tableStyleId>{5C22544A-7EE6-4342-B048-85BDC9FD1C3A}</a:tableStyleId>
              </a:tblPr>
              <a:tblGrid>
                <a:gridCol w="4940886">
                  <a:extLst>
                    <a:ext uri="{9D8B030D-6E8A-4147-A177-3AD203B41FA5}">
                      <a16:colId xmlns:a16="http://schemas.microsoft.com/office/drawing/2014/main" val="1570014514"/>
                    </a:ext>
                  </a:extLst>
                </a:gridCol>
                <a:gridCol w="4940886">
                  <a:extLst>
                    <a:ext uri="{9D8B030D-6E8A-4147-A177-3AD203B41FA5}">
                      <a16:colId xmlns:a16="http://schemas.microsoft.com/office/drawing/2014/main" val="2400011728"/>
                    </a:ext>
                  </a:extLst>
                </a:gridCol>
              </a:tblGrid>
              <a:tr h="1145673">
                <a:tc>
                  <a:txBody>
                    <a:bodyPr/>
                    <a:lstStyle/>
                    <a:p>
                      <a:endParaRPr lang="en-GB" sz="2000" dirty="0">
                        <a:latin typeface="HfW cursive" panose="00000500000000000000" pitchFamily="2" charset="0"/>
                      </a:endParaRPr>
                    </a:p>
                  </a:txBody>
                  <a:tcPr/>
                </a:tc>
                <a:tc>
                  <a:txBody>
                    <a:bodyPr/>
                    <a:lstStyle/>
                    <a:p>
                      <a:r>
                        <a:rPr lang="en-GB" sz="2000" dirty="0">
                          <a:latin typeface="HfW cursive" panose="00000500000000000000" pitchFamily="2" charset="0"/>
                        </a:rPr>
                        <a:t>Autumn Focus</a:t>
                      </a:r>
                    </a:p>
                  </a:txBody>
                  <a:tcPr/>
                </a:tc>
                <a:extLst>
                  <a:ext uri="{0D108BD9-81ED-4DB2-BD59-A6C34878D82A}">
                    <a16:rowId xmlns:a16="http://schemas.microsoft.com/office/drawing/2014/main" val="200125259"/>
                  </a:ext>
                </a:extLst>
              </a:tr>
              <a:tr h="1290718">
                <a:tc>
                  <a:txBody>
                    <a:bodyPr/>
                    <a:lstStyle/>
                    <a:p>
                      <a:r>
                        <a:rPr lang="en-GB" sz="2000" dirty="0">
                          <a:latin typeface="HfW cursive" panose="00000500000000000000" pitchFamily="2" charset="0"/>
                        </a:rPr>
                        <a:t>Maths</a:t>
                      </a:r>
                    </a:p>
                  </a:txBody>
                  <a:tcPr/>
                </a:tc>
                <a:tc>
                  <a:txBody>
                    <a:bodyPr/>
                    <a:lstStyle/>
                    <a:p>
                      <a:r>
                        <a:rPr lang="en-GB" sz="2000" dirty="0">
                          <a:latin typeface="HfW cursive" panose="00000500000000000000" pitchFamily="2" charset="0"/>
                        </a:rPr>
                        <a:t>Number and Place Value</a:t>
                      </a:r>
                    </a:p>
                    <a:p>
                      <a:r>
                        <a:rPr lang="en-GB" sz="2000" dirty="0">
                          <a:latin typeface="HfW cursive" panose="00000500000000000000" pitchFamily="2" charset="0"/>
                        </a:rPr>
                        <a:t>Addition and Subtraction</a:t>
                      </a:r>
                    </a:p>
                    <a:p>
                      <a:r>
                        <a:rPr lang="en-GB" sz="2000" dirty="0">
                          <a:latin typeface="HfW cursive" panose="00000500000000000000" pitchFamily="2" charset="0"/>
                        </a:rPr>
                        <a:t>Multiplication and Division</a:t>
                      </a:r>
                    </a:p>
                    <a:p>
                      <a:r>
                        <a:rPr lang="en-GB" sz="2000" dirty="0">
                          <a:latin typeface="HfW cursive" panose="00000500000000000000" pitchFamily="2" charset="0"/>
                        </a:rPr>
                        <a:t>Fractions</a:t>
                      </a:r>
                    </a:p>
                  </a:txBody>
                  <a:tcPr/>
                </a:tc>
                <a:extLst>
                  <a:ext uri="{0D108BD9-81ED-4DB2-BD59-A6C34878D82A}">
                    <a16:rowId xmlns:a16="http://schemas.microsoft.com/office/drawing/2014/main" val="568757705"/>
                  </a:ext>
                </a:extLst>
              </a:tr>
              <a:tr h="1590884">
                <a:tc>
                  <a:txBody>
                    <a:bodyPr/>
                    <a:lstStyle/>
                    <a:p>
                      <a:r>
                        <a:rPr lang="en-GB" sz="2000" dirty="0">
                          <a:latin typeface="HfW cursive" panose="00000500000000000000" pitchFamily="2" charset="0"/>
                        </a:rPr>
                        <a:t>English </a:t>
                      </a:r>
                    </a:p>
                  </a:txBody>
                  <a:tcPr/>
                </a:tc>
                <a:tc>
                  <a:txBody>
                    <a:bodyPr/>
                    <a:lstStyle/>
                    <a:p>
                      <a:r>
                        <a:rPr lang="en-GB" sz="2000" dirty="0">
                          <a:latin typeface="HfW cursive" panose="00000500000000000000" pitchFamily="2" charset="0"/>
                        </a:rPr>
                        <a:t>Writing to describe</a:t>
                      </a:r>
                    </a:p>
                    <a:p>
                      <a:r>
                        <a:rPr lang="en-GB" sz="2000" dirty="0">
                          <a:latin typeface="HfW cursive" panose="00000500000000000000" pitchFamily="2" charset="0"/>
                        </a:rPr>
                        <a:t>Writing to narrate</a:t>
                      </a:r>
                    </a:p>
                    <a:p>
                      <a:r>
                        <a:rPr lang="en-GB" sz="2000" dirty="0">
                          <a:latin typeface="HfW cursive" panose="00000500000000000000" pitchFamily="2" charset="0"/>
                        </a:rPr>
                        <a:t>Writing to recount</a:t>
                      </a:r>
                    </a:p>
                    <a:p>
                      <a:r>
                        <a:rPr lang="en-GB" sz="2000" dirty="0">
                          <a:latin typeface="HfW cursive" panose="00000500000000000000" pitchFamily="2" charset="0"/>
                        </a:rPr>
                        <a:t>Writing to inform</a:t>
                      </a:r>
                    </a:p>
                    <a:p>
                      <a:r>
                        <a:rPr lang="en-GB" sz="2000" dirty="0">
                          <a:latin typeface="HfW cursive" panose="00000500000000000000" pitchFamily="2" charset="0"/>
                        </a:rPr>
                        <a:t>Writing to narrate</a:t>
                      </a:r>
                    </a:p>
                  </a:txBody>
                  <a:tcPr/>
                </a:tc>
                <a:extLst>
                  <a:ext uri="{0D108BD9-81ED-4DB2-BD59-A6C34878D82A}">
                    <a16:rowId xmlns:a16="http://schemas.microsoft.com/office/drawing/2014/main" val="1902898894"/>
                  </a:ext>
                </a:extLst>
              </a:tr>
              <a:tr h="1590884">
                <a:tc>
                  <a:txBody>
                    <a:bodyPr/>
                    <a:lstStyle/>
                    <a:p>
                      <a:r>
                        <a:rPr lang="en-GB" sz="2000" dirty="0">
                          <a:latin typeface="HfW cursive" panose="00000500000000000000" pitchFamily="2" charset="0"/>
                        </a:rPr>
                        <a:t>RE</a:t>
                      </a:r>
                    </a:p>
                  </a:txBody>
                  <a:tcPr/>
                </a:tc>
                <a:tc>
                  <a:txBody>
                    <a:bodyPr/>
                    <a:lstStyle/>
                    <a:p>
                      <a:r>
                        <a:rPr lang="en-GB" sz="2000" dirty="0">
                          <a:latin typeface="HfW cursive" panose="00000500000000000000" pitchFamily="2" charset="0"/>
                        </a:rPr>
                        <a:t>Creation and Covenant</a:t>
                      </a:r>
                    </a:p>
                    <a:p>
                      <a:endParaRPr lang="en-GB" sz="2000" dirty="0">
                        <a:latin typeface="HfW cursive" panose="00000500000000000000" pitchFamily="2" charset="0"/>
                      </a:endParaRPr>
                    </a:p>
                  </a:txBody>
                  <a:tcPr/>
                </a:tc>
                <a:extLst>
                  <a:ext uri="{0D108BD9-81ED-4DB2-BD59-A6C34878D82A}">
                    <a16:rowId xmlns:a16="http://schemas.microsoft.com/office/drawing/2014/main" val="1732388037"/>
                  </a:ext>
                </a:extLst>
              </a:tr>
              <a:tr h="689336">
                <a:tc>
                  <a:txBody>
                    <a:bodyPr/>
                    <a:lstStyle/>
                    <a:p>
                      <a:r>
                        <a:rPr lang="en-GB" sz="2000" dirty="0">
                          <a:latin typeface="HfW cursive" panose="00000500000000000000" pitchFamily="2" charset="0"/>
                        </a:rPr>
                        <a:t>Science</a:t>
                      </a:r>
                    </a:p>
                  </a:txBody>
                  <a:tcPr/>
                </a:tc>
                <a:tc>
                  <a:txBody>
                    <a:bodyPr/>
                    <a:lstStyle/>
                    <a:p>
                      <a:r>
                        <a:rPr lang="en-GB" sz="2000" dirty="0">
                          <a:latin typeface="HfW cursive" panose="00000500000000000000" pitchFamily="2" charset="0"/>
                        </a:rPr>
                        <a:t>Circle of Life (Living Things and their Habitats)</a:t>
                      </a:r>
                    </a:p>
                    <a:p>
                      <a:endParaRPr lang="en-GB" sz="2000" dirty="0">
                        <a:latin typeface="HfW cursive" panose="00000500000000000000" pitchFamily="2" charset="0"/>
                      </a:endParaRPr>
                    </a:p>
                  </a:txBody>
                  <a:tcPr/>
                </a:tc>
                <a:extLst>
                  <a:ext uri="{0D108BD9-81ED-4DB2-BD59-A6C34878D82A}">
                    <a16:rowId xmlns:a16="http://schemas.microsoft.com/office/drawing/2014/main" val="208958417"/>
                  </a:ext>
                </a:extLst>
              </a:tr>
            </a:tbl>
          </a:graphicData>
        </a:graphic>
      </p:graphicFrame>
    </p:spTree>
    <p:extLst>
      <p:ext uri="{BB962C8B-B14F-4D97-AF65-F5344CB8AC3E}">
        <p14:creationId xmlns:p14="http://schemas.microsoft.com/office/powerpoint/2010/main" val="2542123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1406"/>
            <a:ext cx="10515600" cy="1325563"/>
          </a:xfrm>
        </p:spPr>
        <p:txBody>
          <a:bodyPr/>
          <a:lstStyle/>
          <a:p>
            <a:pPr algn="ctr"/>
            <a:r>
              <a:rPr lang="en-GB" dirty="0"/>
              <a:t>Curriculum Overview</a:t>
            </a:r>
          </a:p>
        </p:txBody>
      </p:sp>
      <p:graphicFrame>
        <p:nvGraphicFramePr>
          <p:cNvPr id="3" name="Table 2">
            <a:extLst>
              <a:ext uri="{FF2B5EF4-FFF2-40B4-BE49-F238E27FC236}">
                <a16:creationId xmlns:a16="http://schemas.microsoft.com/office/drawing/2014/main" id="{8E2807D1-19EF-7418-E0B1-437295820730}"/>
              </a:ext>
            </a:extLst>
          </p:cNvPr>
          <p:cNvGraphicFramePr>
            <a:graphicFrameLocks noGrp="1"/>
          </p:cNvGraphicFramePr>
          <p:nvPr>
            <p:extLst>
              <p:ext uri="{D42A27DB-BD31-4B8C-83A1-F6EECF244321}">
                <p14:modId xmlns:p14="http://schemas.microsoft.com/office/powerpoint/2010/main" val="3091772781"/>
              </p:ext>
            </p:extLst>
          </p:nvPr>
        </p:nvGraphicFramePr>
        <p:xfrm>
          <a:off x="988391" y="925373"/>
          <a:ext cx="10515600" cy="5518311"/>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570014514"/>
                    </a:ext>
                  </a:extLst>
                </a:gridCol>
                <a:gridCol w="5257800">
                  <a:extLst>
                    <a:ext uri="{9D8B030D-6E8A-4147-A177-3AD203B41FA5}">
                      <a16:colId xmlns:a16="http://schemas.microsoft.com/office/drawing/2014/main" val="2400011728"/>
                    </a:ext>
                  </a:extLst>
                </a:gridCol>
              </a:tblGrid>
              <a:tr h="880318">
                <a:tc>
                  <a:txBody>
                    <a:bodyPr/>
                    <a:lstStyle/>
                    <a:p>
                      <a:endParaRPr lang="en-GB" sz="2000" dirty="0">
                        <a:latin typeface="HfW cursive" panose="00000500000000000000" pitchFamily="2" charset="0"/>
                      </a:endParaRPr>
                    </a:p>
                  </a:txBody>
                  <a:tcPr/>
                </a:tc>
                <a:tc>
                  <a:txBody>
                    <a:bodyPr/>
                    <a:lstStyle/>
                    <a:p>
                      <a:r>
                        <a:rPr lang="en-GB" sz="2000" dirty="0">
                          <a:latin typeface="HfW cursive" panose="00000500000000000000" pitchFamily="2" charset="0"/>
                        </a:rPr>
                        <a:t>Autumn Focus</a:t>
                      </a:r>
                    </a:p>
                  </a:txBody>
                  <a:tcPr/>
                </a:tc>
                <a:extLst>
                  <a:ext uri="{0D108BD9-81ED-4DB2-BD59-A6C34878D82A}">
                    <a16:rowId xmlns:a16="http://schemas.microsoft.com/office/drawing/2014/main" val="200125259"/>
                  </a:ext>
                </a:extLst>
              </a:tr>
              <a:tr h="430613">
                <a:tc>
                  <a:txBody>
                    <a:bodyPr/>
                    <a:lstStyle/>
                    <a:p>
                      <a:r>
                        <a:rPr lang="en-GB" sz="2000" dirty="0">
                          <a:latin typeface="HfW cursive" panose="00000500000000000000" pitchFamily="2" charset="0"/>
                        </a:rPr>
                        <a:t>History</a:t>
                      </a:r>
                    </a:p>
                  </a:txBody>
                  <a:tcPr/>
                </a:tc>
                <a:tc>
                  <a:txBody>
                    <a:bodyPr/>
                    <a:lstStyle/>
                    <a:p>
                      <a:r>
                        <a:rPr lang="en-GB" sz="2000" dirty="0">
                          <a:latin typeface="HfW cursive" panose="00000500000000000000" pitchFamily="2" charset="0"/>
                        </a:rPr>
                        <a:t>The Round City of Baghdad</a:t>
                      </a:r>
                    </a:p>
                  </a:txBody>
                  <a:tcPr/>
                </a:tc>
                <a:extLst>
                  <a:ext uri="{0D108BD9-81ED-4DB2-BD59-A6C34878D82A}">
                    <a16:rowId xmlns:a16="http://schemas.microsoft.com/office/drawing/2014/main" val="568757705"/>
                  </a:ext>
                </a:extLst>
              </a:tr>
              <a:tr h="775253">
                <a:tc>
                  <a:txBody>
                    <a:bodyPr/>
                    <a:lstStyle/>
                    <a:p>
                      <a:r>
                        <a:rPr lang="en-GB" sz="2000" dirty="0">
                          <a:latin typeface="HfW cursive" panose="00000500000000000000" pitchFamily="2" charset="0"/>
                        </a:rPr>
                        <a:t>RSE</a:t>
                      </a:r>
                    </a:p>
                  </a:txBody>
                  <a:tcPr/>
                </a:tc>
                <a:tc>
                  <a:txBody>
                    <a:bodyPr/>
                    <a:lstStyle/>
                    <a:p>
                      <a:r>
                        <a:rPr lang="en-GB" sz="2000" dirty="0">
                          <a:latin typeface="HfW cursive" panose="00000500000000000000" pitchFamily="2" charset="0"/>
                        </a:rPr>
                        <a:t>Catholic Social Teaching</a:t>
                      </a:r>
                    </a:p>
                    <a:p>
                      <a:r>
                        <a:rPr lang="en-GB" sz="2000" dirty="0">
                          <a:latin typeface="HfW cursive" panose="00000500000000000000" pitchFamily="2" charset="0"/>
                        </a:rPr>
                        <a:t>Who is God calling me to be?</a:t>
                      </a:r>
                    </a:p>
                  </a:txBody>
                  <a:tcPr/>
                </a:tc>
                <a:extLst>
                  <a:ext uri="{0D108BD9-81ED-4DB2-BD59-A6C34878D82A}">
                    <a16:rowId xmlns:a16="http://schemas.microsoft.com/office/drawing/2014/main" val="1902898894"/>
                  </a:ext>
                </a:extLst>
              </a:tr>
              <a:tr h="902287">
                <a:tc>
                  <a:txBody>
                    <a:bodyPr/>
                    <a:lstStyle/>
                    <a:p>
                      <a:r>
                        <a:rPr lang="en-GB" sz="2000" dirty="0">
                          <a:latin typeface="HfW cursive" panose="00000500000000000000" pitchFamily="2" charset="0"/>
                        </a:rPr>
                        <a:t>Spanish</a:t>
                      </a:r>
                    </a:p>
                  </a:txBody>
                  <a:tcPr/>
                </a:tc>
                <a:tc>
                  <a:txBody>
                    <a:bodyPr/>
                    <a:lstStyle/>
                    <a:p>
                      <a:r>
                        <a:rPr lang="en-GB" sz="2000" dirty="0">
                          <a:latin typeface="HfW cursive" panose="00000500000000000000" pitchFamily="2" charset="0"/>
                        </a:rPr>
                        <a:t>TBC</a:t>
                      </a:r>
                    </a:p>
                  </a:txBody>
                  <a:tcPr/>
                </a:tc>
                <a:extLst>
                  <a:ext uri="{0D108BD9-81ED-4DB2-BD59-A6C34878D82A}">
                    <a16:rowId xmlns:a16="http://schemas.microsoft.com/office/drawing/2014/main" val="1732388037"/>
                  </a:ext>
                </a:extLst>
              </a:tr>
              <a:tr h="2278234">
                <a:tc>
                  <a:txBody>
                    <a:bodyPr/>
                    <a:lstStyle/>
                    <a:p>
                      <a:r>
                        <a:rPr lang="en-GB" sz="2000" dirty="0">
                          <a:latin typeface="HfW cursive" panose="00000500000000000000" pitchFamily="2" charset="0"/>
                        </a:rPr>
                        <a:t>Art and DT</a:t>
                      </a:r>
                    </a:p>
                    <a:p>
                      <a:endParaRPr lang="en-GB" sz="2000" dirty="0">
                        <a:latin typeface="HfW cursive" panose="00000500000000000000" pitchFamily="2" charset="0"/>
                      </a:endParaRPr>
                    </a:p>
                    <a:p>
                      <a:endParaRPr lang="en-GB" sz="2000" dirty="0">
                        <a:latin typeface="HfW cursive" panose="00000500000000000000" pitchFamily="2" charset="0"/>
                      </a:endParaRPr>
                    </a:p>
                    <a:p>
                      <a:r>
                        <a:rPr lang="en-GB" sz="2000" dirty="0">
                          <a:latin typeface="HfW cursive" panose="00000500000000000000" pitchFamily="2" charset="0"/>
                        </a:rPr>
                        <a:t>PE</a:t>
                      </a:r>
                    </a:p>
                    <a:p>
                      <a:endParaRPr lang="en-GB" sz="2000" dirty="0">
                        <a:latin typeface="HfW cursive" panose="00000500000000000000" pitchFamily="2" charset="0"/>
                      </a:endParaRPr>
                    </a:p>
                    <a:p>
                      <a:endParaRPr lang="en-GB" sz="2000" dirty="0">
                        <a:latin typeface="HfW cursive" panose="00000500000000000000" pitchFamily="2" charset="0"/>
                      </a:endParaRPr>
                    </a:p>
                    <a:p>
                      <a:r>
                        <a:rPr lang="en-GB" sz="2000" dirty="0">
                          <a:latin typeface="HfW cursive" panose="00000500000000000000" pitchFamily="2" charset="0"/>
                        </a:rPr>
                        <a:t>Computing</a:t>
                      </a:r>
                    </a:p>
                  </a:txBody>
                  <a:tcPr/>
                </a:tc>
                <a:tc>
                  <a:txBody>
                    <a:bodyPr/>
                    <a:lstStyle/>
                    <a:p>
                      <a:r>
                        <a:rPr lang="en-GB" sz="2000" dirty="0">
                          <a:latin typeface="HfW cursive" panose="00000500000000000000" pitchFamily="2" charset="0"/>
                        </a:rPr>
                        <a:t>Sculpture and 3D: Interactive Installation</a:t>
                      </a:r>
                    </a:p>
                    <a:p>
                      <a:r>
                        <a:rPr lang="en-GB" sz="2000" dirty="0">
                          <a:latin typeface="HfW cursive" panose="00000500000000000000" pitchFamily="2" charset="0"/>
                        </a:rPr>
                        <a:t>Textiles -  Stuffed Toys</a:t>
                      </a:r>
                    </a:p>
                    <a:p>
                      <a:endParaRPr lang="en-GB" sz="2000" dirty="0">
                        <a:latin typeface="HfW cursive" panose="00000500000000000000" pitchFamily="2" charset="0"/>
                      </a:endParaRPr>
                    </a:p>
                    <a:p>
                      <a:r>
                        <a:rPr lang="en-GB" sz="2000" dirty="0">
                          <a:latin typeface="HfW cursive" panose="00000500000000000000" pitchFamily="2" charset="0"/>
                        </a:rPr>
                        <a:t>Indoor- Dance and Gymnastics</a:t>
                      </a:r>
                    </a:p>
                    <a:p>
                      <a:r>
                        <a:rPr lang="en-GB" sz="2000" dirty="0">
                          <a:latin typeface="HfW cursive" panose="00000500000000000000" pitchFamily="2" charset="0"/>
                        </a:rPr>
                        <a:t>Outdoor- Dodgeball and Basketball</a:t>
                      </a:r>
                    </a:p>
                    <a:p>
                      <a:endParaRPr lang="en-GB" sz="2000" dirty="0">
                        <a:latin typeface="HfW cursive" panose="00000500000000000000" pitchFamily="2" charset="0"/>
                      </a:endParaRPr>
                    </a:p>
                    <a:p>
                      <a:r>
                        <a:rPr lang="en-GB" sz="2000" dirty="0">
                          <a:latin typeface="HfW cursive" panose="00000500000000000000" pitchFamily="2" charset="0"/>
                        </a:rPr>
                        <a:t>Online Safety</a:t>
                      </a:r>
                    </a:p>
                  </a:txBody>
                  <a:tcPr/>
                </a:tc>
                <a:extLst>
                  <a:ext uri="{0D108BD9-81ED-4DB2-BD59-A6C34878D82A}">
                    <a16:rowId xmlns:a16="http://schemas.microsoft.com/office/drawing/2014/main" val="208958417"/>
                  </a:ext>
                </a:extLst>
              </a:tr>
            </a:tbl>
          </a:graphicData>
        </a:graphic>
      </p:graphicFrame>
    </p:spTree>
    <p:extLst>
      <p:ext uri="{BB962C8B-B14F-4D97-AF65-F5344CB8AC3E}">
        <p14:creationId xmlns:p14="http://schemas.microsoft.com/office/powerpoint/2010/main" val="3349651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Presentation of Work</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This year at Our Lady of the Wayside, we are on a journey to improve handwriting.  </a:t>
            </a:r>
          </a:p>
          <a:p>
            <a:pPr marL="0" indent="0">
              <a:buNone/>
            </a:pPr>
            <a:endParaRPr lang="en-GB" dirty="0"/>
          </a:p>
          <a:p>
            <a:pPr marL="0" indent="0">
              <a:buNone/>
            </a:pPr>
            <a:r>
              <a:rPr lang="en-GB" dirty="0"/>
              <a:t>Handwriting is more than just a form of communication; it's a fundamental skill that offers a wide range of benefits for your child's cognitive development. Here are some of the key advantages: </a:t>
            </a:r>
          </a:p>
          <a:p>
            <a:pPr marL="0" indent="0">
              <a:buNone/>
            </a:pPr>
            <a:endParaRPr lang="en-GB" dirty="0"/>
          </a:p>
          <a:p>
            <a:pPr marL="0" indent="0">
              <a:buNone/>
            </a:pPr>
            <a:r>
              <a:rPr lang="en-GB" b="1" dirty="0"/>
              <a:t>Enhanced Reading and Spelling Skills</a:t>
            </a:r>
          </a:p>
          <a:p>
            <a:pPr marL="0" indent="0">
              <a:buNone/>
            </a:pPr>
            <a:r>
              <a:rPr lang="en-GB" b="1" dirty="0"/>
              <a:t>Improved Memory and Recall</a:t>
            </a:r>
          </a:p>
          <a:p>
            <a:pPr marL="0" indent="0">
              <a:buNone/>
            </a:pPr>
            <a:r>
              <a:rPr lang="en-GB" b="1" dirty="0"/>
              <a:t>Increased Motivation to Write</a:t>
            </a:r>
          </a:p>
          <a:p>
            <a:pPr marL="0" indent="0">
              <a:buNone/>
            </a:pPr>
            <a:r>
              <a:rPr lang="en-GB" b="1" dirty="0"/>
              <a:t>Efficiency in Academic Tasks</a:t>
            </a:r>
          </a:p>
          <a:p>
            <a:pPr marL="0" indent="0">
              <a:buNone/>
            </a:pPr>
            <a:endParaRPr lang="en-GB" b="1" dirty="0"/>
          </a:p>
          <a:p>
            <a:pPr marL="0" indent="0">
              <a:buNone/>
            </a:pPr>
            <a:endParaRPr lang="en-GB" dirty="0"/>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596985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Presentation of Work</a:t>
            </a:r>
          </a:p>
        </p:txBody>
      </p:sp>
      <p:pic>
        <p:nvPicPr>
          <p:cNvPr id="4" name="Content Placeholder 3"/>
          <p:cNvPicPr>
            <a:picLocks noGrp="1" noChangeAspect="1"/>
          </p:cNvPicPr>
          <p:nvPr>
            <p:ph idx="1"/>
          </p:nvPr>
        </p:nvPicPr>
        <p:blipFill rotWithShape="1">
          <a:blip r:embed="rId2"/>
          <a:srcRect l="33684" t="21688" r="37792" b="6563"/>
          <a:stretch/>
        </p:blipFill>
        <p:spPr>
          <a:xfrm>
            <a:off x="4280263" y="1408858"/>
            <a:ext cx="3631474" cy="5135634"/>
          </a:xfrm>
          <a:prstGeom prst="rect">
            <a:avLst/>
          </a:prstGeom>
        </p:spPr>
      </p:pic>
    </p:spTree>
    <p:extLst>
      <p:ext uri="{BB962C8B-B14F-4D97-AF65-F5344CB8AC3E}">
        <p14:creationId xmlns:p14="http://schemas.microsoft.com/office/powerpoint/2010/main" val="2032418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75A1D-BD90-D2FA-7DF7-CEA06E7F491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A13C6ED1-EC9B-419B-BDAC-F9E6CF8ABD59}"/>
              </a:ext>
            </a:extLst>
          </p:cNvPr>
          <p:cNvPicPr>
            <a:picLocks noChangeAspect="1"/>
          </p:cNvPicPr>
          <p:nvPr/>
        </p:nvPicPr>
        <p:blipFill>
          <a:blip r:embed="rId2"/>
          <a:stretch>
            <a:fillRect/>
          </a:stretch>
        </p:blipFill>
        <p:spPr>
          <a:xfrm>
            <a:off x="3729763" y="0"/>
            <a:ext cx="4732474" cy="6858000"/>
          </a:xfrm>
          <a:prstGeom prst="rect">
            <a:avLst/>
          </a:prstGeom>
        </p:spPr>
      </p:pic>
    </p:spTree>
    <p:extLst>
      <p:ext uri="{BB962C8B-B14F-4D97-AF65-F5344CB8AC3E}">
        <p14:creationId xmlns:p14="http://schemas.microsoft.com/office/powerpoint/2010/main" val="3412429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a:t>Homework</a:t>
            </a:r>
          </a:p>
        </p:txBody>
      </p:sp>
      <p:sp>
        <p:nvSpPr>
          <p:cNvPr id="5" name="Content Placeholder 4"/>
          <p:cNvSpPr>
            <a:spLocks noGrp="1"/>
          </p:cNvSpPr>
          <p:nvPr>
            <p:ph idx="1"/>
          </p:nvPr>
        </p:nvSpPr>
        <p:spPr/>
        <p:txBody>
          <a:bodyPr>
            <a:normAutofit fontScale="92500" lnSpcReduction="10000"/>
          </a:bodyPr>
          <a:lstStyle/>
          <a:p>
            <a:pPr marL="0" indent="0">
              <a:buNone/>
            </a:pPr>
            <a:endParaRPr lang="en-GB" dirty="0">
              <a:solidFill>
                <a:srgbClr val="00B050"/>
              </a:solidFill>
            </a:endParaRPr>
          </a:p>
          <a:p>
            <a:pPr marL="0" indent="0">
              <a:buNone/>
            </a:pPr>
            <a:r>
              <a:rPr lang="en-GB" dirty="0"/>
              <a:t>Our Homework Policy provides clear guidelines about the purpose, expectations and type of homework your child will receive. </a:t>
            </a:r>
          </a:p>
          <a:p>
            <a:pPr marL="0" indent="0">
              <a:buNone/>
            </a:pPr>
            <a:endParaRPr lang="en-GB" dirty="0"/>
          </a:p>
          <a:p>
            <a:pPr marL="0" indent="0">
              <a:buNone/>
            </a:pPr>
            <a:r>
              <a:rPr lang="en-GB" dirty="0"/>
              <a:t>We firmly believe that the revised homework policy will contribute positively to your child's educational journey. Please take time to read through the policy which you can find on the school website.</a:t>
            </a:r>
          </a:p>
          <a:p>
            <a:pPr marL="0" indent="0">
              <a:buNone/>
            </a:pPr>
            <a:endParaRPr lang="en-GB" dirty="0"/>
          </a:p>
          <a:p>
            <a:pPr marL="0" indent="0">
              <a:buNone/>
            </a:pPr>
            <a:r>
              <a:rPr lang="en-GB" dirty="0"/>
              <a:t>We ask that you encourage your child to complete homework tasks and to contact teachers (or encourage their children to) if their child needs extra support with homework or if the homework is late/incomplete</a:t>
            </a:r>
          </a:p>
          <a:p>
            <a:pPr marL="0" indent="0">
              <a:buNone/>
            </a:pPr>
            <a:endParaRPr lang="en-GB" dirty="0"/>
          </a:p>
        </p:txBody>
      </p:sp>
    </p:spTree>
    <p:extLst>
      <p:ext uri="{BB962C8B-B14F-4D97-AF65-F5344CB8AC3E}">
        <p14:creationId xmlns:p14="http://schemas.microsoft.com/office/powerpoint/2010/main" val="638967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Homework</a:t>
            </a:r>
          </a:p>
        </p:txBody>
      </p:sp>
      <p:sp>
        <p:nvSpPr>
          <p:cNvPr id="3" name="Content Placeholder 2"/>
          <p:cNvSpPr>
            <a:spLocks noGrp="1"/>
          </p:cNvSpPr>
          <p:nvPr>
            <p:ph idx="1"/>
          </p:nvPr>
        </p:nvSpPr>
        <p:spPr>
          <a:xfrm>
            <a:off x="838200" y="1427584"/>
            <a:ext cx="10515600" cy="4749379"/>
          </a:xfrm>
        </p:spPr>
        <p:txBody>
          <a:bodyPr>
            <a:normAutofit/>
          </a:bodyPr>
          <a:lstStyle/>
          <a:p>
            <a:pPr marL="0" indent="0" algn="just">
              <a:buNone/>
            </a:pPr>
            <a:r>
              <a:rPr lang="en-GB" sz="2000" dirty="0">
                <a:latin typeface="Comic Sans MS" panose="030F0702030302020204" pitchFamily="66" charset="0"/>
              </a:rPr>
              <a:t>Every week, your child will be given a piece of homework. </a:t>
            </a:r>
          </a:p>
          <a:p>
            <a:pPr marL="0" indent="0" algn="just">
              <a:buNone/>
            </a:pPr>
            <a:endParaRPr lang="en-GB" sz="2000" dirty="0">
              <a:latin typeface="Comic Sans MS" panose="030F0702030302020204" pitchFamily="66" charset="0"/>
            </a:endParaRPr>
          </a:p>
          <a:p>
            <a:pPr marL="0" indent="0" algn="just">
              <a:buNone/>
            </a:pPr>
            <a:r>
              <a:rPr lang="en-GB" sz="2000" dirty="0">
                <a:latin typeface="Comic Sans MS" panose="030F0702030302020204" pitchFamily="66" charset="0"/>
              </a:rPr>
              <a:t>This will include an English task, a Maths task, a reading task and their spellings and times tables to practise. Please note the spelling rules for that week have already been taught in class so children will just need to practise the spelling words.</a:t>
            </a:r>
          </a:p>
          <a:p>
            <a:pPr marL="0" indent="0" algn="just">
              <a:buNone/>
            </a:pPr>
            <a:endParaRPr lang="en-GB" sz="2000" dirty="0">
              <a:latin typeface="Comic Sans MS" panose="030F0702030302020204" pitchFamily="66" charset="0"/>
            </a:endParaRPr>
          </a:p>
          <a:p>
            <a:pPr marL="0" indent="0" algn="just">
              <a:buNone/>
            </a:pPr>
            <a:r>
              <a:rPr lang="en-GB" sz="2000" dirty="0">
                <a:latin typeface="Comic Sans MS" panose="030F0702030302020204" pitchFamily="66" charset="0"/>
              </a:rPr>
              <a:t>Your child will also have a home reader book. This is set to their reading level. The expectation is that your child reads 5 times a week for a minimum of 15 minutes. Included in this, they need to read to an adult at least once a week. </a:t>
            </a:r>
          </a:p>
          <a:p>
            <a:pPr marL="0" indent="0" algn="just">
              <a:buNone/>
            </a:pPr>
            <a:endParaRPr lang="en-GB" sz="2000" dirty="0">
              <a:latin typeface="Comic Sans MS" panose="030F0702030302020204" pitchFamily="66" charset="0"/>
            </a:endParaRPr>
          </a:p>
          <a:p>
            <a:pPr marL="0" indent="0" algn="just">
              <a:buNone/>
            </a:pPr>
            <a:r>
              <a:rPr lang="en-GB" sz="2000" dirty="0">
                <a:latin typeface="Comic Sans MS" panose="030F0702030302020204" pitchFamily="66" charset="0"/>
              </a:rPr>
              <a:t>Parents must sign their child’s reading record once a week, minimum. These are checked by your child’s class teacher so are another form of communication.</a:t>
            </a:r>
          </a:p>
          <a:p>
            <a:pPr marL="0" indent="0" algn="ctr">
              <a:buNone/>
            </a:pPr>
            <a:r>
              <a:rPr lang="en-GB" sz="2000" b="1" u="sng" dirty="0">
                <a:latin typeface="Comic Sans MS" panose="030F0702030302020204" pitchFamily="66" charset="0"/>
              </a:rPr>
              <a:t>HOMEWORK IS HANDED IN AND OUT EVERY FRIDAY!</a:t>
            </a:r>
          </a:p>
          <a:p>
            <a:pPr marL="0" indent="0" algn="just">
              <a:buNone/>
            </a:pPr>
            <a:endParaRPr lang="en-GB" sz="2000" dirty="0">
              <a:latin typeface="Comic Sans MS" panose="030F0702030302020204" pitchFamily="66" charset="0"/>
            </a:endParaRPr>
          </a:p>
        </p:txBody>
      </p:sp>
    </p:spTree>
    <p:extLst>
      <p:ext uri="{BB962C8B-B14F-4D97-AF65-F5344CB8AC3E}">
        <p14:creationId xmlns:p14="http://schemas.microsoft.com/office/powerpoint/2010/main" val="22075771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Behaviour</a:t>
            </a:r>
          </a:p>
        </p:txBody>
      </p:sp>
      <p:sp>
        <p:nvSpPr>
          <p:cNvPr id="3" name="Content Placeholder 2"/>
          <p:cNvSpPr>
            <a:spLocks noGrp="1"/>
          </p:cNvSpPr>
          <p:nvPr>
            <p:ph idx="1"/>
          </p:nvPr>
        </p:nvSpPr>
        <p:spPr>
          <a:xfrm>
            <a:off x="838200" y="1393824"/>
            <a:ext cx="10515600" cy="5146675"/>
          </a:xfrm>
        </p:spPr>
        <p:txBody>
          <a:bodyPr>
            <a:noAutofit/>
          </a:bodyPr>
          <a:lstStyle/>
          <a:p>
            <a:pPr marL="0" indent="0">
              <a:buNone/>
            </a:pPr>
            <a:r>
              <a:rPr lang="en-GB" sz="1600" dirty="0"/>
              <a:t>We have high expectations of behaviour. This is set out in our behaviour policy. It can be found on our school website.</a:t>
            </a:r>
          </a:p>
          <a:p>
            <a:pPr marL="0" indent="0">
              <a:buNone/>
            </a:pPr>
            <a:endParaRPr lang="en-GB" sz="1600" dirty="0"/>
          </a:p>
          <a:p>
            <a:pPr marL="0" indent="0">
              <a:buNone/>
            </a:pPr>
            <a:r>
              <a:rPr lang="en-GB" sz="1600" dirty="0"/>
              <a:t>Good behaviour is rewarded with:  </a:t>
            </a:r>
          </a:p>
          <a:p>
            <a:pPr marL="0" indent="0">
              <a:buNone/>
            </a:pPr>
            <a:endParaRPr lang="en-GB" sz="1600" dirty="0"/>
          </a:p>
          <a:p>
            <a:r>
              <a:rPr lang="en-GB" sz="1600" dirty="0"/>
              <a:t>Whole school House Point reward system (Saint Houses)</a:t>
            </a:r>
          </a:p>
          <a:p>
            <a:r>
              <a:rPr lang="en-GB" sz="1600" dirty="0"/>
              <a:t>Golden Book entry</a:t>
            </a:r>
          </a:p>
          <a:p>
            <a:r>
              <a:rPr lang="en-GB" sz="1600" dirty="0"/>
              <a:t>Golden Book assembly</a:t>
            </a:r>
          </a:p>
          <a:p>
            <a:r>
              <a:rPr lang="en-GB" sz="1600" dirty="0"/>
              <a:t>Golden break time</a:t>
            </a:r>
          </a:p>
          <a:p>
            <a:r>
              <a:rPr lang="en-GB" sz="1600" dirty="0"/>
              <a:t>Marvellous Me message sent home</a:t>
            </a:r>
          </a:p>
          <a:p>
            <a:r>
              <a:rPr lang="en-GB" sz="1600" dirty="0"/>
              <a:t>Stickers/stamps</a:t>
            </a:r>
          </a:p>
          <a:p>
            <a:r>
              <a:rPr lang="en-GB" sz="1600" dirty="0"/>
              <a:t>Personalised reward chart</a:t>
            </a:r>
          </a:p>
          <a:p>
            <a:r>
              <a:rPr lang="en-GB" sz="1600" dirty="0"/>
              <a:t>Visit to another teacher/HT/DHT/AHT for commendation</a:t>
            </a:r>
          </a:p>
          <a:p>
            <a:pPr marL="0" indent="0">
              <a:buNone/>
            </a:pPr>
            <a:endParaRPr lang="en-GB" sz="1600" dirty="0"/>
          </a:p>
          <a:p>
            <a:pPr marL="0" indent="0">
              <a:buNone/>
            </a:pPr>
            <a:r>
              <a:rPr lang="en-GB" sz="1600" dirty="0"/>
              <a:t>This year we are really promoting positive learning behaviours and will celebrate your child’s demonstration of these behaviours on Marvellous Me and in Pupil Review Meetings. </a:t>
            </a:r>
          </a:p>
        </p:txBody>
      </p:sp>
    </p:spTree>
    <p:extLst>
      <p:ext uri="{BB962C8B-B14F-4D97-AF65-F5344CB8AC3E}">
        <p14:creationId xmlns:p14="http://schemas.microsoft.com/office/powerpoint/2010/main" val="6042257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1794D-F78C-F35F-D6F9-025935254C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69C200-643A-02B3-0E1B-0A222D155338}"/>
              </a:ext>
            </a:extLst>
          </p:cNvPr>
          <p:cNvSpPr>
            <a:spLocks noGrp="1"/>
          </p:cNvSpPr>
          <p:nvPr>
            <p:ph type="title"/>
          </p:nvPr>
        </p:nvSpPr>
        <p:spPr/>
        <p:txBody>
          <a:bodyPr/>
          <a:lstStyle/>
          <a:p>
            <a:pPr algn="ctr"/>
            <a:endParaRPr lang="en-GB" dirty="0"/>
          </a:p>
        </p:txBody>
      </p:sp>
      <p:sp>
        <p:nvSpPr>
          <p:cNvPr id="3" name="Content Placeholder 2">
            <a:extLst>
              <a:ext uri="{FF2B5EF4-FFF2-40B4-BE49-F238E27FC236}">
                <a16:creationId xmlns:a16="http://schemas.microsoft.com/office/drawing/2014/main" id="{575B53A8-9EAB-FE85-BF08-F277FD84AC5D}"/>
              </a:ext>
            </a:extLst>
          </p:cNvPr>
          <p:cNvSpPr>
            <a:spLocks noGrp="1"/>
          </p:cNvSpPr>
          <p:nvPr>
            <p:ph idx="1"/>
          </p:nvPr>
        </p:nvSpPr>
        <p:spPr>
          <a:xfrm>
            <a:off x="838200" y="1393824"/>
            <a:ext cx="10515600" cy="5146675"/>
          </a:xfrm>
        </p:spPr>
        <p:txBody>
          <a:bodyPr>
            <a:noAutofit/>
          </a:bodyPr>
          <a:lstStyle/>
          <a:p>
            <a:pPr marL="0" indent="0">
              <a:buNone/>
            </a:pPr>
            <a:endParaRPr lang="en-GB" sz="1600" dirty="0"/>
          </a:p>
        </p:txBody>
      </p:sp>
      <p:pic>
        <p:nvPicPr>
          <p:cNvPr id="5" name="Picture 4">
            <a:extLst>
              <a:ext uri="{FF2B5EF4-FFF2-40B4-BE49-F238E27FC236}">
                <a16:creationId xmlns:a16="http://schemas.microsoft.com/office/drawing/2014/main" id="{8139143A-E673-F8B5-FAF3-323B89F418D6}"/>
              </a:ext>
            </a:extLst>
          </p:cNvPr>
          <p:cNvPicPr>
            <a:picLocks noChangeAspect="1"/>
          </p:cNvPicPr>
          <p:nvPr/>
        </p:nvPicPr>
        <p:blipFill>
          <a:blip r:embed="rId2"/>
          <a:stretch>
            <a:fillRect/>
          </a:stretch>
        </p:blipFill>
        <p:spPr>
          <a:xfrm>
            <a:off x="3871602" y="266258"/>
            <a:ext cx="4448796" cy="6325483"/>
          </a:xfrm>
          <a:prstGeom prst="rect">
            <a:avLst/>
          </a:prstGeom>
        </p:spPr>
      </p:pic>
    </p:spTree>
    <p:extLst>
      <p:ext uri="{BB962C8B-B14F-4D97-AF65-F5344CB8AC3E}">
        <p14:creationId xmlns:p14="http://schemas.microsoft.com/office/powerpoint/2010/main" val="36951236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82350"/>
          </a:xfrm>
        </p:spPr>
        <p:txBody>
          <a:bodyPr/>
          <a:lstStyle/>
          <a:p>
            <a:pPr algn="ctr"/>
            <a:r>
              <a:rPr lang="en-GB" dirty="0"/>
              <a:t>Behaviour</a:t>
            </a:r>
          </a:p>
        </p:txBody>
      </p:sp>
      <p:sp>
        <p:nvSpPr>
          <p:cNvPr id="3" name="Content Placeholder 2"/>
          <p:cNvSpPr>
            <a:spLocks noGrp="1"/>
          </p:cNvSpPr>
          <p:nvPr>
            <p:ph idx="1"/>
          </p:nvPr>
        </p:nvSpPr>
        <p:spPr>
          <a:xfrm>
            <a:off x="838200" y="1390261"/>
            <a:ext cx="10515600" cy="4786702"/>
          </a:xfrm>
        </p:spPr>
        <p:txBody>
          <a:bodyPr>
            <a:normAutofit/>
          </a:bodyPr>
          <a:lstStyle/>
          <a:p>
            <a:pPr marL="0" indent="0">
              <a:buNone/>
            </a:pPr>
            <a:r>
              <a:rPr lang="en-GB" b="1" u="sng" dirty="0"/>
              <a:t>Responding to inappropriate behaviour</a:t>
            </a:r>
          </a:p>
          <a:p>
            <a:pPr marL="0" indent="0">
              <a:buNone/>
            </a:pPr>
            <a:endParaRPr lang="en-GB" dirty="0"/>
          </a:p>
          <a:p>
            <a:pPr marL="0" indent="0">
              <a:buNone/>
            </a:pPr>
            <a:r>
              <a:rPr lang="en-GB" sz="2400" dirty="0"/>
              <a:t>Staff will respond to inappropriate behaviour predictably, promptly and in a consistent, fair and proportionate manner so that pupils know with certainty that inappropriate behaviour will always be addressed. </a:t>
            </a:r>
          </a:p>
          <a:p>
            <a:pPr marL="0" indent="0">
              <a:buNone/>
            </a:pPr>
            <a:endParaRPr lang="en-GB" sz="2400" dirty="0"/>
          </a:p>
          <a:p>
            <a:pPr marL="0" indent="0">
              <a:buNone/>
            </a:pPr>
            <a:r>
              <a:rPr lang="en-GB" sz="2400" dirty="0"/>
              <a:t>At OLW, we have a ‘stepped approach’ for addressing low level behaviours. </a:t>
            </a:r>
          </a:p>
          <a:p>
            <a:pPr marL="0" indent="0">
              <a:buNone/>
            </a:pPr>
            <a:endParaRPr lang="en-GB" b="1" dirty="0"/>
          </a:p>
        </p:txBody>
      </p:sp>
    </p:spTree>
    <p:extLst>
      <p:ext uri="{BB962C8B-B14F-4D97-AF65-F5344CB8AC3E}">
        <p14:creationId xmlns:p14="http://schemas.microsoft.com/office/powerpoint/2010/main" val="1974907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en-GB" dirty="0"/>
          </a:p>
        </p:txBody>
      </p:sp>
      <p:pic>
        <p:nvPicPr>
          <p:cNvPr id="5" name="Content Placeholder 4">
            <a:extLst>
              <a:ext uri="{FF2B5EF4-FFF2-40B4-BE49-F238E27FC236}">
                <a16:creationId xmlns:a16="http://schemas.microsoft.com/office/drawing/2014/main" id="{1C54D360-F922-8388-61C3-DB858D0A0B9F}"/>
              </a:ext>
            </a:extLst>
          </p:cNvPr>
          <p:cNvPicPr>
            <a:picLocks noGrp="1" noChangeAspect="1"/>
          </p:cNvPicPr>
          <p:nvPr>
            <p:ph idx="1"/>
          </p:nvPr>
        </p:nvPicPr>
        <p:blipFill>
          <a:blip r:embed="rId2"/>
          <a:stretch>
            <a:fillRect/>
          </a:stretch>
        </p:blipFill>
        <p:spPr>
          <a:xfrm>
            <a:off x="439339" y="365124"/>
            <a:ext cx="11394698" cy="6307369"/>
          </a:xfrm>
          <a:prstGeom prst="rect">
            <a:avLst/>
          </a:prstGeom>
        </p:spPr>
      </p:pic>
    </p:spTree>
    <p:extLst>
      <p:ext uri="{BB962C8B-B14F-4D97-AF65-F5344CB8AC3E}">
        <p14:creationId xmlns:p14="http://schemas.microsoft.com/office/powerpoint/2010/main" val="3597540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Online Safety</a:t>
            </a:r>
          </a:p>
        </p:txBody>
      </p:sp>
      <p:sp>
        <p:nvSpPr>
          <p:cNvPr id="3" name="Content Placeholder 2"/>
          <p:cNvSpPr>
            <a:spLocks noGrp="1"/>
          </p:cNvSpPr>
          <p:nvPr>
            <p:ph idx="1"/>
          </p:nvPr>
        </p:nvSpPr>
        <p:spPr/>
        <p:txBody>
          <a:bodyPr>
            <a:normAutofit/>
          </a:bodyPr>
          <a:lstStyle/>
          <a:p>
            <a:pPr marL="0" indent="0">
              <a:buNone/>
            </a:pPr>
            <a:r>
              <a:rPr lang="en-GB" dirty="0"/>
              <a:t>Our first Computing unit this year is Online Safety.</a:t>
            </a:r>
          </a:p>
          <a:p>
            <a:pPr marL="0" indent="0">
              <a:buNone/>
            </a:pPr>
            <a:endParaRPr lang="en-GB" dirty="0"/>
          </a:p>
          <a:p>
            <a:pPr marL="0" indent="0">
              <a:buNone/>
            </a:pPr>
            <a:r>
              <a:rPr lang="en-GB" dirty="0"/>
              <a:t>Please speak with your children about strategies to use when using technology, such as playing games online and ensure monitoring of their use.</a:t>
            </a:r>
          </a:p>
          <a:p>
            <a:pPr marL="0" indent="0">
              <a:buNone/>
            </a:pPr>
            <a:endParaRPr lang="en-GB" dirty="0"/>
          </a:p>
          <a:p>
            <a:pPr marL="0" indent="0">
              <a:buNone/>
            </a:pPr>
            <a:r>
              <a:rPr lang="en-GB" dirty="0"/>
              <a:t>Social media use age ratings, such as TikTok and Snapchat, are older than our children and can create a risks for children online and in school.</a:t>
            </a:r>
          </a:p>
          <a:p>
            <a:pPr marL="0" indent="0">
              <a:buNone/>
            </a:pPr>
            <a:endParaRPr lang="en-GB" dirty="0"/>
          </a:p>
        </p:txBody>
      </p:sp>
    </p:spTree>
    <p:extLst>
      <p:ext uri="{BB962C8B-B14F-4D97-AF65-F5344CB8AC3E}">
        <p14:creationId xmlns:p14="http://schemas.microsoft.com/office/powerpoint/2010/main" val="25947155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F1B9F-BA06-52F6-1F26-E4FDA19ECE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43EA68-AFD8-3544-5442-2DDCD2DC18ED}"/>
              </a:ext>
            </a:extLst>
          </p:cNvPr>
          <p:cNvSpPr>
            <a:spLocks noGrp="1"/>
          </p:cNvSpPr>
          <p:nvPr>
            <p:ph type="title"/>
          </p:nvPr>
        </p:nvSpPr>
        <p:spPr>
          <a:xfrm>
            <a:off x="838200" y="365125"/>
            <a:ext cx="10515600" cy="740661"/>
          </a:xfrm>
        </p:spPr>
        <p:txBody>
          <a:bodyPr/>
          <a:lstStyle/>
          <a:p>
            <a:pPr algn="ctr"/>
            <a:r>
              <a:rPr lang="en-GB" dirty="0"/>
              <a:t>Online Safety</a:t>
            </a:r>
          </a:p>
        </p:txBody>
      </p:sp>
      <p:sp>
        <p:nvSpPr>
          <p:cNvPr id="3" name="Content Placeholder 2">
            <a:extLst>
              <a:ext uri="{FF2B5EF4-FFF2-40B4-BE49-F238E27FC236}">
                <a16:creationId xmlns:a16="http://schemas.microsoft.com/office/drawing/2014/main" id="{4DA627CD-F8BB-F255-325F-A0F94AB45F4A}"/>
              </a:ext>
            </a:extLst>
          </p:cNvPr>
          <p:cNvSpPr>
            <a:spLocks noGrp="1"/>
          </p:cNvSpPr>
          <p:nvPr>
            <p:ph idx="1"/>
          </p:nvPr>
        </p:nvSpPr>
        <p:spPr>
          <a:xfrm>
            <a:off x="838200" y="988829"/>
            <a:ext cx="10515600" cy="1137684"/>
          </a:xfrm>
        </p:spPr>
        <p:txBody>
          <a:bodyPr>
            <a:normAutofit/>
          </a:bodyPr>
          <a:lstStyle/>
          <a:p>
            <a:pPr marL="0" indent="0">
              <a:buNone/>
            </a:pPr>
            <a:r>
              <a:rPr lang="en-GB" dirty="0"/>
              <a:t>You should have received a parent guide about this. Below are some of the key points:</a:t>
            </a:r>
          </a:p>
          <a:p>
            <a:pPr marL="0" indent="0">
              <a:buNone/>
            </a:pPr>
            <a:endParaRPr lang="en-GB" dirty="0"/>
          </a:p>
        </p:txBody>
      </p:sp>
      <p:pic>
        <p:nvPicPr>
          <p:cNvPr id="5" name="Picture 4">
            <a:extLst>
              <a:ext uri="{FF2B5EF4-FFF2-40B4-BE49-F238E27FC236}">
                <a16:creationId xmlns:a16="http://schemas.microsoft.com/office/drawing/2014/main" id="{BE32BD23-4170-211A-66A7-F93B570909E8}"/>
              </a:ext>
            </a:extLst>
          </p:cNvPr>
          <p:cNvPicPr>
            <a:picLocks noChangeAspect="1"/>
          </p:cNvPicPr>
          <p:nvPr/>
        </p:nvPicPr>
        <p:blipFill>
          <a:blip r:embed="rId2"/>
          <a:stretch>
            <a:fillRect/>
          </a:stretch>
        </p:blipFill>
        <p:spPr>
          <a:xfrm>
            <a:off x="3417079" y="1453486"/>
            <a:ext cx="8402223" cy="5296639"/>
          </a:xfrm>
          <a:prstGeom prst="rect">
            <a:avLst/>
          </a:prstGeom>
        </p:spPr>
      </p:pic>
    </p:spTree>
    <p:extLst>
      <p:ext uri="{BB962C8B-B14F-4D97-AF65-F5344CB8AC3E}">
        <p14:creationId xmlns:p14="http://schemas.microsoft.com/office/powerpoint/2010/main" val="2408883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Uniform</a:t>
            </a:r>
          </a:p>
        </p:txBody>
      </p:sp>
      <p:sp>
        <p:nvSpPr>
          <p:cNvPr id="3" name="Content Placeholder 2"/>
          <p:cNvSpPr>
            <a:spLocks noGrp="1"/>
          </p:cNvSpPr>
          <p:nvPr>
            <p:ph idx="1"/>
          </p:nvPr>
        </p:nvSpPr>
        <p:spPr/>
        <p:txBody>
          <a:bodyPr/>
          <a:lstStyle/>
          <a:p>
            <a:r>
              <a:rPr lang="en-GB" dirty="0"/>
              <a:t>Please ensure that your child wears the correct school uniform and PE uniform</a:t>
            </a:r>
          </a:p>
          <a:p>
            <a:r>
              <a:rPr lang="en-GB" dirty="0"/>
              <a:t>That uniform is labelled</a:t>
            </a:r>
            <a:endParaRPr lang="en-GB" dirty="0">
              <a:solidFill>
                <a:srgbClr val="00B050"/>
              </a:solidFill>
            </a:endParaRPr>
          </a:p>
          <a:p>
            <a:r>
              <a:rPr lang="en-GB" dirty="0"/>
              <a:t>No jewellery please, apart from simple silver/gold studs.</a:t>
            </a:r>
          </a:p>
          <a:p>
            <a:r>
              <a:rPr lang="en-GB" dirty="0"/>
              <a:t>Sensible hair accessories (blue, small hair ties)</a:t>
            </a:r>
          </a:p>
          <a:p>
            <a:r>
              <a:rPr lang="en-GB" dirty="0"/>
              <a:t>PE uniform to be worn on Thursdays (indoor) and Friday (outdoor)</a:t>
            </a:r>
          </a:p>
        </p:txBody>
      </p:sp>
    </p:spTree>
    <p:extLst>
      <p:ext uri="{BB962C8B-B14F-4D97-AF65-F5344CB8AC3E}">
        <p14:creationId xmlns:p14="http://schemas.microsoft.com/office/powerpoint/2010/main" val="2316818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Water bottles</a:t>
            </a:r>
          </a:p>
        </p:txBody>
      </p:sp>
      <p:sp>
        <p:nvSpPr>
          <p:cNvPr id="3" name="Content Placeholder 2"/>
          <p:cNvSpPr>
            <a:spLocks noGrp="1"/>
          </p:cNvSpPr>
          <p:nvPr>
            <p:ph idx="1"/>
          </p:nvPr>
        </p:nvSpPr>
        <p:spPr/>
        <p:txBody>
          <a:bodyPr/>
          <a:lstStyle/>
          <a:p>
            <a:r>
              <a:rPr lang="en-GB" dirty="0"/>
              <a:t>These should contain water, not juice.</a:t>
            </a:r>
          </a:p>
          <a:p>
            <a:pPr marL="0" indent="0">
              <a:buNone/>
            </a:pPr>
            <a:endParaRPr lang="en-GB" dirty="0"/>
          </a:p>
          <a:p>
            <a:r>
              <a:rPr lang="en-GB" dirty="0"/>
              <a:t>Please can we ask that children use smaller water bottles as these fit the water towers (and less expensive!)</a:t>
            </a:r>
          </a:p>
        </p:txBody>
      </p:sp>
    </p:spTree>
    <p:extLst>
      <p:ext uri="{BB962C8B-B14F-4D97-AF65-F5344CB8AC3E}">
        <p14:creationId xmlns:p14="http://schemas.microsoft.com/office/powerpoint/2010/main" val="30526390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Communication</a:t>
            </a:r>
          </a:p>
        </p:txBody>
      </p:sp>
      <p:sp>
        <p:nvSpPr>
          <p:cNvPr id="3" name="Content Placeholder 2"/>
          <p:cNvSpPr>
            <a:spLocks noGrp="1"/>
          </p:cNvSpPr>
          <p:nvPr>
            <p:ph idx="1"/>
          </p:nvPr>
        </p:nvSpPr>
        <p:spPr/>
        <p:txBody>
          <a:bodyPr>
            <a:normAutofit lnSpcReduction="10000"/>
          </a:bodyPr>
          <a:lstStyle/>
          <a:p>
            <a:r>
              <a:rPr lang="en-GB" dirty="0" err="1"/>
              <a:t>Parentpay</a:t>
            </a:r>
            <a:endParaRPr lang="en-GB" dirty="0"/>
          </a:p>
          <a:p>
            <a:pPr marL="0" indent="0">
              <a:buNone/>
            </a:pPr>
            <a:endParaRPr lang="en-GB" dirty="0"/>
          </a:p>
          <a:p>
            <a:r>
              <a:rPr lang="en-GB" dirty="0"/>
              <a:t>Marvellous Me</a:t>
            </a:r>
          </a:p>
          <a:p>
            <a:pPr marL="0" indent="0">
              <a:buNone/>
            </a:pPr>
            <a:r>
              <a:rPr lang="en-GB" dirty="0"/>
              <a:t>- Reminders</a:t>
            </a:r>
          </a:p>
          <a:p>
            <a:pPr>
              <a:buFontTx/>
              <a:buChar char="-"/>
            </a:pPr>
            <a:r>
              <a:rPr lang="en-GB" dirty="0"/>
              <a:t>If your child is in the Golden Book</a:t>
            </a:r>
          </a:p>
          <a:p>
            <a:pPr>
              <a:buFontTx/>
              <a:buChar char="-"/>
            </a:pPr>
            <a:r>
              <a:rPr lang="en-GB" dirty="0"/>
              <a:t>Demonstrated a positive learning behaviour</a:t>
            </a:r>
          </a:p>
          <a:p>
            <a:pPr>
              <a:buFontTx/>
              <a:buChar char="-"/>
            </a:pPr>
            <a:r>
              <a:rPr lang="en-GB" dirty="0"/>
              <a:t>Ask you to ask your child about their learning twice a week</a:t>
            </a:r>
          </a:p>
          <a:p>
            <a:pPr>
              <a:buFontTx/>
              <a:buChar char="-"/>
            </a:pPr>
            <a:endParaRPr lang="en-GB" dirty="0"/>
          </a:p>
          <a:p>
            <a:r>
              <a:rPr lang="en-GB" dirty="0"/>
              <a:t>Instagram, our new sharing platform</a:t>
            </a:r>
          </a:p>
          <a:p>
            <a:pPr>
              <a:buFontTx/>
              <a:buChar char="-"/>
            </a:pPr>
            <a:endParaRPr lang="en-GB" dirty="0"/>
          </a:p>
          <a:p>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70111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a:xfrm>
            <a:off x="838200" y="1419224"/>
            <a:ext cx="10515600" cy="5146675"/>
          </a:xfrm>
        </p:spPr>
        <p:txBody>
          <a:bodyPr>
            <a:normAutofit fontScale="70000" lnSpcReduction="20000"/>
          </a:bodyPr>
          <a:lstStyle/>
          <a:p>
            <a:pPr marL="0" indent="0">
              <a:buNone/>
            </a:pPr>
            <a:endParaRPr lang="en-GB" dirty="0"/>
          </a:p>
          <a:p>
            <a:pPr marL="0" indent="0">
              <a:buNone/>
            </a:pPr>
            <a:r>
              <a:rPr lang="en-GB" sz="3400" dirty="0"/>
              <a:t>A reminder that we have clear pathways to ensure a concern you may have is quickly and effectively resolved. The pathway is:</a:t>
            </a:r>
          </a:p>
          <a:p>
            <a:pPr marL="0" indent="0">
              <a:buNone/>
            </a:pPr>
            <a:r>
              <a:rPr lang="en-GB" sz="3400" b="1" dirty="0"/>
              <a:t>Stage 1:</a:t>
            </a:r>
            <a:r>
              <a:rPr lang="en-GB" sz="3400" dirty="0"/>
              <a:t> </a:t>
            </a:r>
          </a:p>
          <a:p>
            <a:pPr marL="0" indent="0">
              <a:buNone/>
            </a:pPr>
            <a:r>
              <a:rPr lang="en-GB" sz="3400" dirty="0"/>
              <a:t>Discuss your concern with your child’s class teacher. They will work with you to discuss and resolve your concern. Please allow sufficient time for this process to be completed. </a:t>
            </a:r>
          </a:p>
          <a:p>
            <a:pPr marL="0" indent="0">
              <a:buNone/>
            </a:pPr>
            <a:r>
              <a:rPr lang="en-GB" sz="3400" b="1" dirty="0"/>
              <a:t>Stage 2:</a:t>
            </a:r>
            <a:r>
              <a:rPr lang="en-GB" sz="3400" dirty="0"/>
              <a:t> </a:t>
            </a:r>
          </a:p>
          <a:p>
            <a:pPr marL="0" indent="0">
              <a:buNone/>
            </a:pPr>
            <a:r>
              <a:rPr lang="en-GB" sz="3400" dirty="0"/>
              <a:t>Please escalate your concern to your child’s Phase Leader who will consider your concern and review the response given by your child’s class teacher. The Phase Leaders for academic year 2025-2026 are:</a:t>
            </a:r>
          </a:p>
          <a:p>
            <a:r>
              <a:rPr lang="en-GB" sz="3400" dirty="0"/>
              <a:t>Early Phase (Nursery and Reception) Mrs Churchill</a:t>
            </a:r>
          </a:p>
          <a:p>
            <a:r>
              <a:rPr lang="en-GB" sz="3400" dirty="0"/>
              <a:t>Lower Phase (Year 1 and Year 2) Mrs Compton</a:t>
            </a:r>
          </a:p>
          <a:p>
            <a:r>
              <a:rPr lang="en-GB" sz="3400" dirty="0"/>
              <a:t>Middle Phase (Year 3 and Year 4) Miss Yarnold</a:t>
            </a:r>
          </a:p>
          <a:p>
            <a:r>
              <a:rPr lang="en-GB" sz="3400" dirty="0"/>
              <a:t>Upper Phase (Year 5 and Year 6) Mr Craggs</a:t>
            </a:r>
          </a:p>
        </p:txBody>
      </p:sp>
    </p:spTree>
    <p:extLst>
      <p:ext uri="{BB962C8B-B14F-4D97-AF65-F5344CB8AC3E}">
        <p14:creationId xmlns:p14="http://schemas.microsoft.com/office/powerpoint/2010/main" val="7794350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p:txBody>
          <a:bodyPr>
            <a:normAutofit fontScale="85000" lnSpcReduction="20000"/>
          </a:bodyPr>
          <a:lstStyle/>
          <a:p>
            <a:pPr marL="0" indent="0">
              <a:buNone/>
            </a:pPr>
            <a:r>
              <a:rPr lang="en-GB" b="1" dirty="0"/>
              <a:t>Stage 3:</a:t>
            </a:r>
          </a:p>
          <a:p>
            <a:pPr marL="0" indent="0">
              <a:buNone/>
            </a:pPr>
            <a:r>
              <a:rPr lang="en-GB" dirty="0"/>
              <a:t>Please escalate your concern to Mrs Compton (Assistant Headteacher and SENCO) if your child is in Early and Lower Phase and Mrs Ashcroft, Deputy Headteacher if your child is in Middle and Upper Phase. Mrs Compton/Mrs Ashcroft will consider your concern and review the responses given by your child’s class teacher and your child’s Phase Leader. Please complete a parent escalation form at this stage available from the class teacher.</a:t>
            </a:r>
          </a:p>
          <a:p>
            <a:pPr marL="0" indent="0">
              <a:buNone/>
            </a:pPr>
            <a:r>
              <a:rPr lang="en-GB" b="1" dirty="0"/>
              <a:t>Stage 4</a:t>
            </a:r>
            <a:r>
              <a:rPr lang="en-GB" dirty="0"/>
              <a:t>: </a:t>
            </a:r>
          </a:p>
          <a:p>
            <a:pPr marL="0" indent="0">
              <a:buNone/>
            </a:pPr>
            <a:r>
              <a:rPr lang="en-GB" dirty="0"/>
              <a:t>Make a formal complaint following the School’s Complaint Policy (available on our website). Mrs Enstone will consider your complaint and review the responses given by Mrs Compton/Mrs Ashcroft, your child’s Phase Leader and their class teacher.</a:t>
            </a:r>
          </a:p>
          <a:p>
            <a:pPr marL="0" indent="0">
              <a:buNone/>
            </a:pPr>
            <a:endParaRPr lang="en-GB" dirty="0">
              <a:solidFill>
                <a:srgbClr val="00B050"/>
              </a:solidFill>
            </a:endParaRPr>
          </a:p>
          <a:p>
            <a:pPr marL="0" indent="0">
              <a:buNone/>
            </a:pPr>
            <a:r>
              <a:rPr lang="en-GB" dirty="0"/>
              <a:t>Please trust us, we will follow procedures but please be respectful of decisions or outcomes.</a:t>
            </a:r>
          </a:p>
          <a:p>
            <a:pPr marL="0" indent="0">
              <a:buNone/>
            </a:pPr>
            <a:endParaRPr lang="en-GB" dirty="0"/>
          </a:p>
        </p:txBody>
      </p:sp>
    </p:spTree>
    <p:extLst>
      <p:ext uri="{BB962C8B-B14F-4D97-AF65-F5344CB8AC3E}">
        <p14:creationId xmlns:p14="http://schemas.microsoft.com/office/powerpoint/2010/main" val="3747049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Parent’s Evening</a:t>
            </a:r>
          </a:p>
        </p:txBody>
      </p:sp>
      <p:sp>
        <p:nvSpPr>
          <p:cNvPr id="3" name="Content Placeholder 2"/>
          <p:cNvSpPr>
            <a:spLocks noGrp="1"/>
          </p:cNvSpPr>
          <p:nvPr>
            <p:ph idx="1"/>
          </p:nvPr>
        </p:nvSpPr>
        <p:spPr/>
        <p:txBody>
          <a:bodyPr>
            <a:normAutofit/>
          </a:bodyPr>
          <a:lstStyle/>
          <a:p>
            <a:pPr>
              <a:buFontTx/>
              <a:buChar char="-"/>
            </a:pPr>
            <a:r>
              <a:rPr lang="en-GB" dirty="0"/>
              <a:t>Autumn – face to face (Wednesday 21</a:t>
            </a:r>
            <a:r>
              <a:rPr lang="en-GB" baseline="30000" dirty="0"/>
              <a:t>st</a:t>
            </a:r>
            <a:r>
              <a:rPr lang="en-GB" dirty="0"/>
              <a:t> and Thursday 22</a:t>
            </a:r>
            <a:r>
              <a:rPr lang="en-GB" baseline="30000" dirty="0"/>
              <a:t>nd</a:t>
            </a:r>
            <a:r>
              <a:rPr lang="en-GB" dirty="0"/>
              <a:t> October)</a:t>
            </a:r>
          </a:p>
          <a:p>
            <a:pPr>
              <a:buFontTx/>
              <a:buChar char="-"/>
            </a:pPr>
            <a:r>
              <a:rPr lang="en-GB" dirty="0"/>
              <a:t>Spring – face to face TBC</a:t>
            </a:r>
          </a:p>
          <a:p>
            <a:pPr>
              <a:buFontTx/>
              <a:buChar char="-"/>
            </a:pPr>
            <a:r>
              <a:rPr lang="en-GB" dirty="0"/>
              <a:t>Summer – report with opportunity to discuss face to face.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964750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SEND</a:t>
            </a:r>
          </a:p>
        </p:txBody>
      </p:sp>
      <p:sp>
        <p:nvSpPr>
          <p:cNvPr id="3" name="Content Placeholder 2"/>
          <p:cNvSpPr>
            <a:spLocks noGrp="1"/>
          </p:cNvSpPr>
          <p:nvPr>
            <p:ph idx="1"/>
          </p:nvPr>
        </p:nvSpPr>
        <p:spPr/>
        <p:txBody>
          <a:bodyPr/>
          <a:lstStyle/>
          <a:p>
            <a:pPr marL="0" indent="0">
              <a:buNone/>
            </a:pPr>
            <a:r>
              <a:rPr lang="en-GB" dirty="0"/>
              <a:t>Mrs Compton is our  SENCO. </a:t>
            </a:r>
          </a:p>
          <a:p>
            <a:pPr marL="0" indent="0">
              <a:buNone/>
            </a:pPr>
            <a:endParaRPr lang="en-GB" dirty="0"/>
          </a:p>
          <a:p>
            <a:pPr marL="0" indent="0">
              <a:buNone/>
            </a:pPr>
            <a:r>
              <a:rPr lang="en-GB" dirty="0"/>
              <a:t>Please do make an appointment with her and your child’s class teacher if you feel your child has an underlying need or if you are concerned about behaviours at home.</a:t>
            </a:r>
          </a:p>
        </p:txBody>
      </p:sp>
    </p:spTree>
    <p:extLst>
      <p:ext uri="{BB962C8B-B14F-4D97-AF65-F5344CB8AC3E}">
        <p14:creationId xmlns:p14="http://schemas.microsoft.com/office/powerpoint/2010/main" val="8278893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Safeguarding</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At Our Lady of the Wayside we recognise our moral and statutory responsibility to safeguard and promote the welfare of all pupils. We endeavour to provide a safe and welcoming environment where children are respected and valued. We are alert to the signs of abuse and neglect and follow our procedures to ensure that children receive effective support, protection and justice. Safeguarding our children is the responsibility of every member of staff at OLW. </a:t>
            </a:r>
          </a:p>
          <a:p>
            <a:pPr marL="0" indent="0">
              <a:buNone/>
            </a:pPr>
            <a:r>
              <a:rPr lang="en-GB" dirty="0"/>
              <a:t>Our Lady of the Wayside has policies in place for Safeguarding, Child Protection &amp; Behaviour which are read and adhered to by all staff. Visitors, supply teachers etc. must familiarise themselves with the school’s requirements regarding child protection, safeguarding and behavioural expectations. </a:t>
            </a:r>
          </a:p>
        </p:txBody>
      </p:sp>
    </p:spTree>
    <p:extLst>
      <p:ext uri="{BB962C8B-B14F-4D97-AF65-F5344CB8AC3E}">
        <p14:creationId xmlns:p14="http://schemas.microsoft.com/office/powerpoint/2010/main" val="18625540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Safeguarding</a:t>
            </a:r>
          </a:p>
        </p:txBody>
      </p:sp>
      <p:sp>
        <p:nvSpPr>
          <p:cNvPr id="3" name="Content Placeholder 2"/>
          <p:cNvSpPr>
            <a:spLocks noGrp="1"/>
          </p:cNvSpPr>
          <p:nvPr>
            <p:ph idx="1"/>
          </p:nvPr>
        </p:nvSpPr>
        <p:spPr/>
        <p:txBody>
          <a:bodyPr>
            <a:normAutofit fontScale="77500" lnSpcReduction="20000"/>
          </a:bodyPr>
          <a:lstStyle/>
          <a:p>
            <a:pPr marL="0" indent="0">
              <a:buNone/>
            </a:pPr>
            <a:r>
              <a:rPr lang="en-GB" dirty="0"/>
              <a:t>We have a dedicated safeguarding team who work together to ensure the safety of all children at OLW.</a:t>
            </a:r>
          </a:p>
          <a:p>
            <a:pPr marL="0" indent="0">
              <a:buNone/>
            </a:pPr>
            <a:endParaRPr lang="en-GB" dirty="0"/>
          </a:p>
          <a:p>
            <a:pPr marL="0" indent="0">
              <a:buNone/>
            </a:pPr>
            <a:r>
              <a:rPr lang="en-GB" dirty="0"/>
              <a:t>The school has five named DSL’s (Designated Safeguarding Leads) for Child Protection: </a:t>
            </a:r>
          </a:p>
          <a:p>
            <a:pPr marL="0" indent="0">
              <a:buNone/>
            </a:pPr>
            <a:r>
              <a:rPr lang="en-GB" dirty="0"/>
              <a:t>Mrs Enstone (Headteacher), Mrs Ashcroft (Deputy Headteacher), Mr Craggs (</a:t>
            </a:r>
            <a:r>
              <a:rPr lang="en-GB" dirty="0" err="1"/>
              <a:t>Assisstant</a:t>
            </a:r>
            <a:r>
              <a:rPr lang="en-GB" dirty="0"/>
              <a:t> Headteacher, Upper Phase Lead and Y6 Teacher) and  Mrs Compton (SENCO, </a:t>
            </a:r>
            <a:r>
              <a:rPr lang="en-GB" dirty="0" err="1"/>
              <a:t>Assisstant</a:t>
            </a:r>
            <a:r>
              <a:rPr lang="en-GB" dirty="0"/>
              <a:t> Headteacher and Y1 Teacher) and Mrs Lloyd (Family Support Manager). </a:t>
            </a:r>
          </a:p>
          <a:p>
            <a:pPr marL="0" indent="0">
              <a:buNone/>
            </a:pPr>
            <a:endParaRPr lang="en-GB" dirty="0">
              <a:solidFill>
                <a:srgbClr val="00B050"/>
              </a:solidFill>
            </a:endParaRPr>
          </a:p>
          <a:p>
            <a:pPr marL="0" indent="0">
              <a:buNone/>
            </a:pPr>
            <a:endParaRPr lang="en-GB" dirty="0">
              <a:solidFill>
                <a:srgbClr val="00B050"/>
              </a:solidFill>
            </a:endParaRPr>
          </a:p>
          <a:p>
            <a:pPr marL="0" indent="0">
              <a:buNone/>
            </a:pPr>
            <a:r>
              <a:rPr lang="en-GB" dirty="0"/>
              <a:t>If your child sustains an injury such as a bruise, please inform us about how this has happened as we will be required to investigate as part of our safeguarding procedures.</a:t>
            </a:r>
          </a:p>
          <a:p>
            <a:pPr marL="0" indent="0">
              <a:buNone/>
            </a:pPr>
            <a:endParaRPr lang="en-GB" dirty="0"/>
          </a:p>
        </p:txBody>
      </p:sp>
    </p:spTree>
    <p:extLst>
      <p:ext uri="{BB962C8B-B14F-4D97-AF65-F5344CB8AC3E}">
        <p14:creationId xmlns:p14="http://schemas.microsoft.com/office/powerpoint/2010/main" val="3896340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Enrichment Opportunities</a:t>
            </a:r>
          </a:p>
        </p:txBody>
      </p:sp>
      <p:sp>
        <p:nvSpPr>
          <p:cNvPr id="3" name="Content Placeholder 2"/>
          <p:cNvSpPr>
            <a:spLocks noGrp="1"/>
          </p:cNvSpPr>
          <p:nvPr>
            <p:ph idx="1"/>
          </p:nvPr>
        </p:nvSpPr>
        <p:spPr>
          <a:xfrm>
            <a:off x="838200" y="1371600"/>
            <a:ext cx="10515600" cy="4805363"/>
          </a:xfrm>
        </p:spPr>
        <p:txBody>
          <a:bodyPr>
            <a:normAutofit/>
          </a:bodyPr>
          <a:lstStyle/>
          <a:p>
            <a:pPr marL="0" indent="0">
              <a:buNone/>
            </a:pPr>
            <a:r>
              <a:rPr lang="en-GB" sz="2400" dirty="0">
                <a:latin typeface="HfW cursive" panose="00000500000000000000" pitchFamily="2" charset="0"/>
              </a:rPr>
              <a:t>In year 5, we go to...</a:t>
            </a: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Alton Castle (Wednesday 24th - Friday 26th February)</a:t>
            </a:r>
          </a:p>
          <a:p>
            <a:r>
              <a:rPr lang="en-GB" sz="2400" dirty="0">
                <a:latin typeface="HfW cursive" panose="00000500000000000000" pitchFamily="2" charset="0"/>
              </a:rPr>
              <a:t>St James Easter journey trip.</a:t>
            </a:r>
          </a:p>
          <a:p>
            <a:r>
              <a:rPr lang="en-GB" sz="2400" dirty="0" err="1">
                <a:latin typeface="HfW cursive" panose="00000500000000000000" pitchFamily="2" charset="0"/>
              </a:rPr>
              <a:t>Bikeability</a:t>
            </a:r>
            <a:endParaRPr lang="en-GB" sz="2400" dirty="0">
              <a:latin typeface="HfW cursive" panose="00000500000000000000" pitchFamily="2" charset="0"/>
            </a:endParaRPr>
          </a:p>
          <a:p>
            <a:r>
              <a:rPr lang="en-GB" sz="2400" dirty="0">
                <a:latin typeface="HfW cursive" panose="00000500000000000000" pitchFamily="2" charset="0"/>
              </a:rPr>
              <a:t>Farm trip (geography link)</a:t>
            </a:r>
          </a:p>
          <a:p>
            <a:r>
              <a:rPr lang="en-GB" sz="2400" dirty="0">
                <a:latin typeface="HfW cursive" panose="00000500000000000000" pitchFamily="2" charset="0"/>
              </a:rPr>
              <a:t>Pantomime</a:t>
            </a:r>
          </a:p>
          <a:p>
            <a:r>
              <a:rPr lang="en-GB" sz="2400" dirty="0">
                <a:latin typeface="HfW cursive" panose="00000500000000000000" pitchFamily="2" charset="0"/>
              </a:rPr>
              <a:t>Sport’s Day at Norman Green</a:t>
            </a:r>
          </a:p>
          <a:p>
            <a:endParaRPr lang="en-GB" dirty="0">
              <a:solidFill>
                <a:srgbClr val="FF0000"/>
              </a:solidFill>
              <a:latin typeface="HfW cursive" panose="00000500000000000000" pitchFamily="2" charset="0"/>
            </a:endParaRPr>
          </a:p>
        </p:txBody>
      </p:sp>
    </p:spTree>
    <p:extLst>
      <p:ext uri="{BB962C8B-B14F-4D97-AF65-F5344CB8AC3E}">
        <p14:creationId xmlns:p14="http://schemas.microsoft.com/office/powerpoint/2010/main" val="2757457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Pupil Premium</a:t>
            </a:r>
          </a:p>
        </p:txBody>
      </p:sp>
      <p:sp>
        <p:nvSpPr>
          <p:cNvPr id="3" name="Content Placeholder 2"/>
          <p:cNvSpPr>
            <a:spLocks noGrp="1"/>
          </p:cNvSpPr>
          <p:nvPr>
            <p:ph idx="1"/>
          </p:nvPr>
        </p:nvSpPr>
        <p:spPr/>
        <p:txBody>
          <a:bodyPr/>
          <a:lstStyle/>
          <a:p>
            <a:pPr marL="0" indent="0">
              <a:buNone/>
            </a:pPr>
            <a:r>
              <a:rPr lang="en-GB" dirty="0"/>
              <a:t>If your child is eligible for ‘free school meals’ and you register them for this, we’ll receive extra funding called ‘pupil premium’. We use this extra money to improve the educational provision and resources at the school. </a:t>
            </a:r>
          </a:p>
          <a:p>
            <a:pPr marL="0" indent="0">
              <a:buNone/>
            </a:pPr>
            <a:endParaRPr lang="en-GB" dirty="0"/>
          </a:p>
          <a:p>
            <a:pPr marL="0" indent="0">
              <a:buNone/>
            </a:pPr>
            <a:r>
              <a:rPr lang="en-GB" dirty="0"/>
              <a:t>If you want to find out if your child is eligible for this and how to apply, please see Mrs Chambers in the school office. </a:t>
            </a:r>
          </a:p>
          <a:p>
            <a:pPr marL="0" indent="0">
              <a:buNone/>
            </a:pPr>
            <a:endParaRPr lang="en-GB" dirty="0">
              <a:solidFill>
                <a:srgbClr val="00B050"/>
              </a:solidFill>
            </a:endParaRPr>
          </a:p>
        </p:txBody>
      </p:sp>
    </p:spTree>
    <p:extLst>
      <p:ext uri="{BB962C8B-B14F-4D97-AF65-F5344CB8AC3E}">
        <p14:creationId xmlns:p14="http://schemas.microsoft.com/office/powerpoint/2010/main" val="36325402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Questions</a:t>
            </a:r>
          </a:p>
        </p:txBody>
      </p:sp>
      <p:sp>
        <p:nvSpPr>
          <p:cNvPr id="3" name="Content Placeholder 2"/>
          <p:cNvSpPr>
            <a:spLocks noGrp="1"/>
          </p:cNvSpPr>
          <p:nvPr>
            <p:ph idx="1"/>
          </p:nvPr>
        </p:nvSpPr>
        <p:spPr/>
        <p:txBody>
          <a:bodyPr/>
          <a:lstStyle/>
          <a:p>
            <a:pPr marL="0" indent="0" algn="ctr">
              <a:buNone/>
            </a:pPr>
            <a:r>
              <a:rPr lang="en-GB" dirty="0"/>
              <a:t>Thank you for attending the Parent Information Meeting for Year 5</a:t>
            </a:r>
          </a:p>
          <a:p>
            <a:pPr marL="0" indent="0" algn="ctr">
              <a:buNone/>
            </a:pPr>
            <a:endParaRPr lang="en-GB" dirty="0"/>
          </a:p>
          <a:p>
            <a:pPr marL="0" indent="0" algn="ctr">
              <a:buNone/>
            </a:pPr>
            <a:r>
              <a:rPr lang="en-GB" dirty="0"/>
              <a:t>We are available after for any individual questions</a:t>
            </a:r>
          </a:p>
        </p:txBody>
      </p:sp>
    </p:spTree>
    <p:extLst>
      <p:ext uri="{BB962C8B-B14F-4D97-AF65-F5344CB8AC3E}">
        <p14:creationId xmlns:p14="http://schemas.microsoft.com/office/powerpoint/2010/main" val="2514897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737</TotalTime>
  <Words>1882</Words>
  <Application>Microsoft Office PowerPoint</Application>
  <PresentationFormat>Widescreen</PresentationFormat>
  <Paragraphs>198</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Comic Sans MS</vt:lpstr>
      <vt:lpstr>HfW cursive</vt:lpstr>
      <vt:lpstr>Office Theme</vt:lpstr>
      <vt:lpstr>Parent Information Meeting for Year 5</vt:lpstr>
      <vt:lpstr>Catholic Ethos</vt:lpstr>
      <vt:lpstr>Attendance</vt:lpstr>
      <vt:lpstr>Punctuality</vt:lpstr>
      <vt:lpstr>PowerPoint Presentation</vt:lpstr>
      <vt:lpstr>Curriculum Overview</vt:lpstr>
      <vt:lpstr>Presentation of Work</vt:lpstr>
      <vt:lpstr>Presentation of Work</vt:lpstr>
      <vt:lpstr>PowerPoint Presentation</vt:lpstr>
      <vt:lpstr>Homework</vt:lpstr>
      <vt:lpstr>Homework</vt:lpstr>
      <vt:lpstr>Behaviour</vt:lpstr>
      <vt:lpstr>PowerPoint Presentation</vt:lpstr>
      <vt:lpstr>Behaviour</vt:lpstr>
      <vt:lpstr>PowerPoint Presentation</vt:lpstr>
      <vt:lpstr>Online Safety</vt:lpstr>
      <vt:lpstr>Online Safety</vt:lpstr>
      <vt:lpstr>Uniform</vt:lpstr>
      <vt:lpstr>Water bottles</vt:lpstr>
      <vt:lpstr>Communication</vt:lpstr>
      <vt:lpstr>Sharing and Resolving Concerns</vt:lpstr>
      <vt:lpstr>Sharing and Resolving Concerns</vt:lpstr>
      <vt:lpstr>Parent’s Evening</vt:lpstr>
      <vt:lpstr>SEND</vt:lpstr>
      <vt:lpstr>Safeguarding</vt:lpstr>
      <vt:lpstr>Safeguarding</vt:lpstr>
      <vt:lpstr>Enrichment Opportunities</vt:lpstr>
      <vt:lpstr>Pupil Premium</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Homework</dc:title>
  <dc:creator>Carol Ashcroft</dc:creator>
  <cp:lastModifiedBy>Kerry Mcnamee</cp:lastModifiedBy>
  <cp:revision>51</cp:revision>
  <dcterms:created xsi:type="dcterms:W3CDTF">2023-09-17T10:37:59Z</dcterms:created>
  <dcterms:modified xsi:type="dcterms:W3CDTF">2026-09-07T12:51:14Z</dcterms:modified>
</cp:coreProperties>
</file>