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0" r:id="rId2"/>
    <p:sldId id="261" r:id="rId3"/>
    <p:sldId id="260" r:id="rId4"/>
    <p:sldId id="276" r:id="rId5"/>
    <p:sldId id="277" r:id="rId6"/>
    <p:sldId id="275" r:id="rId7"/>
    <p:sldId id="285" r:id="rId8"/>
    <p:sldId id="256" r:id="rId9"/>
    <p:sldId id="257" r:id="rId10"/>
    <p:sldId id="279" r:id="rId11"/>
    <p:sldId id="280" r:id="rId12"/>
    <p:sldId id="258" r:id="rId13"/>
    <p:sldId id="262" r:id="rId14"/>
    <p:sldId id="263" r:id="rId15"/>
    <p:sldId id="271" r:id="rId16"/>
    <p:sldId id="282" r:id="rId17"/>
    <p:sldId id="265" r:id="rId18"/>
    <p:sldId id="269" r:id="rId19"/>
    <p:sldId id="273" r:id="rId20"/>
    <p:sldId id="283" r:id="rId21"/>
    <p:sldId id="284" r:id="rId22"/>
    <p:sldId id="266" r:id="rId23"/>
    <p:sldId id="267"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70" autoAdjust="0"/>
    <p:restoredTop sz="94660"/>
  </p:normalViewPr>
  <p:slideViewPr>
    <p:cSldViewPr snapToGrid="0">
      <p:cViewPr varScale="1">
        <p:scale>
          <a:sx n="63" d="100"/>
          <a:sy n="63" d="100"/>
        </p:scale>
        <p:origin x="64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4110135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3549152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5462CF5-25D2-4581-BEE3-97A067AF24E0}"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824099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5462CF5-25D2-4581-BEE3-97A067AF24E0}"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2763141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5462CF5-25D2-4581-BEE3-97A067AF24E0}" type="datetimeFigureOut">
              <a:rPr lang="en-GB" smtClean="0"/>
              <a:t>08/09/2025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3069250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5462CF5-25D2-4581-BEE3-97A067AF24E0}" type="datetimeFigureOut">
              <a:rPr lang="en-GB" smtClean="0"/>
              <a:t>08/09/2025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33571280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462CF5-25D2-4581-BEE3-97A067AF24E0}" type="datetimeFigureOut">
              <a:rPr lang="en-GB" smtClean="0"/>
              <a:t>08/09/2025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9621567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462CF5-25D2-4581-BEE3-97A067AF24E0}"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2163145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462CF5-25D2-4581-BEE3-97A067AF24E0}" type="datetimeFigureOut">
              <a:rPr lang="en-GB" smtClean="0"/>
              <a:t>08/09/2025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26806194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962191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08/09/2025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6299979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462CF5-25D2-4581-BEE3-97A067AF24E0}" type="datetimeFigureOut">
              <a:rPr lang="en-GB" smtClean="0"/>
              <a:t>08/09/2025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BCD2E0-3E24-44E2-885A-893405681836}" type="slidenum">
              <a:rPr lang="en-GB" smtClean="0"/>
              <a:t>‹#›</a:t>
            </a:fld>
            <a:endParaRPr lang="en-GB"/>
          </a:p>
        </p:txBody>
      </p:sp>
    </p:spTree>
    <p:extLst>
      <p:ext uri="{BB962C8B-B14F-4D97-AF65-F5344CB8AC3E}">
        <p14:creationId xmlns:p14="http://schemas.microsoft.com/office/powerpoint/2010/main" val="15640577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4489"/>
            <a:ext cx="10515600" cy="1325563"/>
          </a:xfrm>
        </p:spPr>
        <p:txBody>
          <a:bodyPr/>
          <a:lstStyle/>
          <a:p>
            <a:pPr algn="ctr"/>
            <a:r>
              <a:rPr lang="en-GB" dirty="0"/>
              <a:t>Parent Information Meeting for Y4</a:t>
            </a:r>
          </a:p>
        </p:txBody>
      </p:sp>
      <p:sp>
        <p:nvSpPr>
          <p:cNvPr id="3" name="Content Placeholder 2"/>
          <p:cNvSpPr>
            <a:spLocks noGrp="1"/>
          </p:cNvSpPr>
          <p:nvPr>
            <p:ph idx="1"/>
          </p:nvPr>
        </p:nvSpPr>
        <p:spPr/>
        <p:txBody>
          <a:bodyPr/>
          <a:lstStyle/>
          <a:p>
            <a:pPr marL="0" indent="0" algn="ctr">
              <a:buNone/>
            </a:pPr>
            <a:r>
              <a:rPr lang="en-GB" dirty="0"/>
              <a:t>Welcome to our Parent Information Meeting</a:t>
            </a:r>
          </a:p>
          <a:p>
            <a:pPr marL="0" indent="0">
              <a:buNone/>
            </a:pPr>
            <a:endParaRPr lang="en-GB" dirty="0"/>
          </a:p>
          <a:p>
            <a:pPr marL="0" indent="0" algn="ctr">
              <a:buNone/>
            </a:pPr>
            <a:r>
              <a:rPr lang="en-GB" dirty="0"/>
              <a:t>Aim </a:t>
            </a:r>
          </a:p>
          <a:p>
            <a:r>
              <a:rPr lang="en-GB" dirty="0"/>
              <a:t>To provide information about what is happening in your child’s year group.</a:t>
            </a:r>
          </a:p>
          <a:p>
            <a:pPr marL="0" indent="0">
              <a:buNone/>
            </a:pPr>
            <a:r>
              <a:rPr lang="en-GB" dirty="0"/>
              <a:t> </a:t>
            </a:r>
          </a:p>
          <a:p>
            <a:r>
              <a:rPr lang="en-GB" dirty="0"/>
              <a:t>To communicate clearly our expectations about behaviour, uniform, attendance, Pupil Review Meetings, homework and positive relationships.</a:t>
            </a:r>
          </a:p>
          <a:p>
            <a:pPr marL="0" indent="0">
              <a:buNone/>
            </a:pPr>
            <a:endParaRPr lang="en-GB" dirty="0"/>
          </a:p>
        </p:txBody>
      </p:sp>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55184" y="365760"/>
            <a:ext cx="1998616" cy="1324292"/>
          </a:xfrm>
          <a:prstGeom prst="rect">
            <a:avLst/>
          </a:prstGeom>
          <a:noFill/>
          <a:ln>
            <a:noFill/>
          </a:ln>
        </p:spPr>
      </p:pic>
    </p:spTree>
    <p:extLst>
      <p:ext uri="{BB962C8B-B14F-4D97-AF65-F5344CB8AC3E}">
        <p14:creationId xmlns:p14="http://schemas.microsoft.com/office/powerpoint/2010/main" val="11615596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Catholic Ethos</a:t>
            </a:r>
          </a:p>
        </p:txBody>
      </p:sp>
      <p:sp>
        <p:nvSpPr>
          <p:cNvPr id="3" name="Content Placeholder 2"/>
          <p:cNvSpPr>
            <a:spLocks noGrp="1"/>
          </p:cNvSpPr>
          <p:nvPr>
            <p:ph idx="1"/>
          </p:nvPr>
        </p:nvSpPr>
        <p:spPr/>
        <p:txBody>
          <a:bodyPr>
            <a:normAutofit/>
          </a:bodyPr>
          <a:lstStyle/>
          <a:p>
            <a:pPr marL="0" indent="0" algn="ctr">
              <a:buNone/>
            </a:pPr>
            <a:r>
              <a:rPr lang="en-GB" b="1" dirty="0"/>
              <a:t>Everything we do is underpinned by our Catholic ethos</a:t>
            </a:r>
          </a:p>
          <a:p>
            <a:pPr marL="0" indent="0">
              <a:buNone/>
            </a:pPr>
            <a:r>
              <a:rPr lang="en-GB" dirty="0"/>
              <a:t>As a Catholic School, we seek to live out the values of Jesus Christ. We promote these values by our words and deeds recognising that every child is unique and is created in the image of God. </a:t>
            </a:r>
          </a:p>
          <a:p>
            <a:pPr marL="0" indent="0">
              <a:buNone/>
            </a:pPr>
            <a:r>
              <a:rPr lang="en-GB" dirty="0"/>
              <a:t>Jesus told us to "Love one another as I have loved you" and this reminds us every day to go the extra mile for the children within our care. </a:t>
            </a:r>
          </a:p>
          <a:p>
            <a:pPr marL="0" indent="0">
              <a:buNone/>
            </a:pPr>
            <a:r>
              <a:rPr lang="en-GB" dirty="0"/>
              <a:t>Our Lady of the Wayside is a school we are all proud of. Our school is a vibrant, positive place that provides a safe and welcoming environment in which to learn.</a:t>
            </a:r>
            <a:endParaRPr lang="en-GB" dirty="0">
              <a:solidFill>
                <a:srgbClr val="00B050"/>
              </a:solidFill>
            </a:endParaRPr>
          </a:p>
          <a:p>
            <a:pPr marL="0" indent="0">
              <a:buNone/>
            </a:pPr>
            <a:endParaRPr lang="en-GB" dirty="0">
              <a:solidFill>
                <a:srgbClr val="00B050"/>
              </a:solidFill>
            </a:endParaRPr>
          </a:p>
        </p:txBody>
      </p:sp>
    </p:spTree>
    <p:extLst>
      <p:ext uri="{BB962C8B-B14F-4D97-AF65-F5344CB8AC3E}">
        <p14:creationId xmlns:p14="http://schemas.microsoft.com/office/powerpoint/2010/main" val="6599915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Attendance</a:t>
            </a:r>
          </a:p>
        </p:txBody>
      </p:sp>
      <p:sp>
        <p:nvSpPr>
          <p:cNvPr id="3" name="Content Placeholder 2"/>
          <p:cNvSpPr>
            <a:spLocks noGrp="1"/>
          </p:cNvSpPr>
          <p:nvPr>
            <p:ph idx="1"/>
          </p:nvPr>
        </p:nvSpPr>
        <p:spPr/>
        <p:txBody>
          <a:bodyPr>
            <a:normAutofit fontScale="92500" lnSpcReduction="10000"/>
          </a:bodyPr>
          <a:lstStyle/>
          <a:p>
            <a:pPr marL="0" indent="0">
              <a:buNone/>
            </a:pPr>
            <a:r>
              <a:rPr lang="en-GB" dirty="0"/>
              <a:t>Good attendance will ensure that your child will have the best chance to achieve their academic potential and have real opportunity in further education and the world of work. </a:t>
            </a:r>
          </a:p>
          <a:p>
            <a:pPr marL="0" indent="0">
              <a:buNone/>
            </a:pPr>
            <a:r>
              <a:rPr lang="en-GB" dirty="0"/>
              <a:t>Did you know that…</a:t>
            </a:r>
          </a:p>
          <a:p>
            <a:pPr marL="0" indent="0">
              <a:buNone/>
            </a:pPr>
            <a:r>
              <a:rPr lang="en-GB" dirty="0"/>
              <a:t>95%		9 days		2 weeks	 50 lessons missed</a:t>
            </a:r>
          </a:p>
          <a:p>
            <a:pPr marL="0" indent="0">
              <a:buNone/>
            </a:pPr>
            <a:r>
              <a:rPr lang="en-GB" dirty="0"/>
              <a:t>90%		19 days	4 weeks	 100 lessons missed</a:t>
            </a:r>
          </a:p>
          <a:p>
            <a:pPr marL="0" indent="0">
              <a:buNone/>
            </a:pPr>
            <a:r>
              <a:rPr lang="en-GB" dirty="0"/>
              <a:t>85%		29 days	6 weeks	 150 lessons missed</a:t>
            </a:r>
          </a:p>
          <a:p>
            <a:pPr marL="0" indent="0">
              <a:buNone/>
            </a:pPr>
            <a:endParaRPr lang="en-GB" dirty="0"/>
          </a:p>
          <a:p>
            <a:pPr marL="0" indent="0">
              <a:buNone/>
            </a:pPr>
            <a:r>
              <a:rPr lang="en-GB" dirty="0"/>
              <a:t>It may be tempting to book a family holiday in term time to save on costs.  However, this has a major impact on learning. </a:t>
            </a:r>
          </a:p>
          <a:p>
            <a:pPr marL="0" indent="0">
              <a:buNone/>
            </a:pPr>
            <a:endParaRPr lang="en-GB" dirty="0"/>
          </a:p>
          <a:p>
            <a:pPr marL="0" indent="0">
              <a:buNone/>
            </a:pPr>
            <a:endParaRPr lang="en-GB" dirty="0">
              <a:solidFill>
                <a:srgbClr val="00B050"/>
              </a:solidFill>
            </a:endParaRPr>
          </a:p>
        </p:txBody>
      </p:sp>
    </p:spTree>
    <p:extLst>
      <p:ext uri="{BB962C8B-B14F-4D97-AF65-F5344CB8AC3E}">
        <p14:creationId xmlns:p14="http://schemas.microsoft.com/office/powerpoint/2010/main" val="19276224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Punctuality</a:t>
            </a:r>
          </a:p>
        </p:txBody>
      </p:sp>
      <p:sp>
        <p:nvSpPr>
          <p:cNvPr id="3" name="Content Placeholder 2"/>
          <p:cNvSpPr>
            <a:spLocks noGrp="1"/>
          </p:cNvSpPr>
          <p:nvPr>
            <p:ph idx="1"/>
          </p:nvPr>
        </p:nvSpPr>
        <p:spPr/>
        <p:txBody>
          <a:bodyPr>
            <a:normAutofit/>
          </a:bodyPr>
          <a:lstStyle/>
          <a:p>
            <a:pPr marL="0" indent="0">
              <a:buNone/>
            </a:pPr>
            <a:r>
              <a:rPr lang="en-GB" dirty="0"/>
              <a:t>This year, we are having a drive ensure that all children are in school punctually and ready to learn. Regular lateness to school, even by a few minutes, is disruptive to the class and possibly upsetting for your child.</a:t>
            </a:r>
          </a:p>
          <a:p>
            <a:r>
              <a:rPr lang="en-GB" dirty="0"/>
              <a:t>Children should be in school before 8.55am. </a:t>
            </a:r>
          </a:p>
          <a:p>
            <a:r>
              <a:rPr lang="en-GB" dirty="0"/>
              <a:t>Breakfast Club will be from 8.25 – 8.40.</a:t>
            </a:r>
          </a:p>
          <a:p>
            <a:pPr marL="0" indent="0">
              <a:buNone/>
            </a:pPr>
            <a:endParaRPr lang="en-GB" dirty="0"/>
          </a:p>
        </p:txBody>
      </p:sp>
    </p:spTree>
    <p:extLst>
      <p:ext uri="{BB962C8B-B14F-4D97-AF65-F5344CB8AC3E}">
        <p14:creationId xmlns:p14="http://schemas.microsoft.com/office/powerpoint/2010/main" val="11113608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Presentation of Work</a:t>
            </a:r>
          </a:p>
        </p:txBody>
      </p:sp>
      <p:sp>
        <p:nvSpPr>
          <p:cNvPr id="3" name="Content Placeholder 2"/>
          <p:cNvSpPr>
            <a:spLocks noGrp="1"/>
          </p:cNvSpPr>
          <p:nvPr>
            <p:ph idx="1"/>
          </p:nvPr>
        </p:nvSpPr>
        <p:spPr/>
        <p:txBody>
          <a:bodyPr>
            <a:normAutofit fontScale="85000" lnSpcReduction="20000"/>
          </a:bodyPr>
          <a:lstStyle/>
          <a:p>
            <a:pPr marL="0" indent="0">
              <a:buNone/>
            </a:pPr>
            <a:r>
              <a:rPr lang="en-GB" dirty="0"/>
              <a:t>This year at Our Lady of the Wayside, we are on a journey to improve handwriting.  </a:t>
            </a:r>
          </a:p>
          <a:p>
            <a:pPr marL="0" indent="0">
              <a:buNone/>
            </a:pPr>
            <a:endParaRPr lang="en-GB" dirty="0"/>
          </a:p>
          <a:p>
            <a:pPr marL="0" indent="0">
              <a:buNone/>
            </a:pPr>
            <a:r>
              <a:rPr lang="en-GB" dirty="0"/>
              <a:t>Handwriting is more than just a form of communication; it's a fundamental skill that offers a wide range of benefits for your child's cognitive development. Here are some of the key advantages: </a:t>
            </a:r>
          </a:p>
          <a:p>
            <a:pPr marL="0" indent="0">
              <a:buNone/>
            </a:pPr>
            <a:endParaRPr lang="en-GB" dirty="0"/>
          </a:p>
          <a:p>
            <a:pPr marL="0" indent="0">
              <a:buNone/>
            </a:pPr>
            <a:r>
              <a:rPr lang="en-GB" b="1" dirty="0"/>
              <a:t>Enhanced Reading and Spelling Skills</a:t>
            </a:r>
          </a:p>
          <a:p>
            <a:pPr marL="0" indent="0">
              <a:buNone/>
            </a:pPr>
            <a:r>
              <a:rPr lang="en-GB" b="1" dirty="0"/>
              <a:t>Improved Memory and Recall</a:t>
            </a:r>
          </a:p>
          <a:p>
            <a:pPr marL="0" indent="0">
              <a:buNone/>
            </a:pPr>
            <a:r>
              <a:rPr lang="en-GB" b="1" dirty="0"/>
              <a:t>Increased Motivation to Write</a:t>
            </a:r>
          </a:p>
          <a:p>
            <a:pPr marL="0" indent="0">
              <a:buNone/>
            </a:pPr>
            <a:r>
              <a:rPr lang="en-GB" b="1" dirty="0"/>
              <a:t>Efficiency in Academic Tasks</a:t>
            </a:r>
          </a:p>
          <a:p>
            <a:pPr marL="0" indent="0">
              <a:buNone/>
            </a:pPr>
            <a:endParaRPr lang="en-GB" b="1" dirty="0"/>
          </a:p>
          <a:p>
            <a:pPr marL="0" indent="0">
              <a:buNone/>
            </a:pPr>
            <a:r>
              <a:rPr lang="en-GB" dirty="0"/>
              <a:t>.</a:t>
            </a:r>
          </a:p>
          <a:p>
            <a:pPr marL="0" indent="0">
              <a:buNone/>
            </a:pPr>
            <a:endParaRPr lang="en-GB" dirty="0"/>
          </a:p>
          <a:p>
            <a:pPr marL="0" indent="0">
              <a:buNone/>
            </a:pPr>
            <a:endParaRPr lang="en-GB" dirty="0">
              <a:solidFill>
                <a:srgbClr val="00B050"/>
              </a:solidFill>
            </a:endParaRPr>
          </a:p>
        </p:txBody>
      </p:sp>
    </p:spTree>
    <p:extLst>
      <p:ext uri="{BB962C8B-B14F-4D97-AF65-F5344CB8AC3E}">
        <p14:creationId xmlns:p14="http://schemas.microsoft.com/office/powerpoint/2010/main" val="5969854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Presentation of Work</a:t>
            </a:r>
          </a:p>
        </p:txBody>
      </p:sp>
      <p:pic>
        <p:nvPicPr>
          <p:cNvPr id="4" name="Content Placeholder 3"/>
          <p:cNvPicPr>
            <a:picLocks noGrp="1" noChangeAspect="1"/>
          </p:cNvPicPr>
          <p:nvPr>
            <p:ph idx="1"/>
          </p:nvPr>
        </p:nvPicPr>
        <p:blipFill rotWithShape="1">
          <a:blip r:embed="rId2"/>
          <a:srcRect l="33684" t="21688" r="37792" b="6563"/>
          <a:stretch/>
        </p:blipFill>
        <p:spPr>
          <a:xfrm>
            <a:off x="4280263" y="1408858"/>
            <a:ext cx="3631474" cy="5135634"/>
          </a:xfrm>
          <a:prstGeom prst="rect">
            <a:avLst/>
          </a:prstGeom>
        </p:spPr>
      </p:pic>
    </p:spTree>
    <p:extLst>
      <p:ext uri="{BB962C8B-B14F-4D97-AF65-F5344CB8AC3E}">
        <p14:creationId xmlns:p14="http://schemas.microsoft.com/office/powerpoint/2010/main" val="20324189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FA83E560-499F-04EE-64F5-6508830B8B5C}"/>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Rosenshines Principles of Learning</a:t>
            </a:r>
          </a:p>
        </p:txBody>
      </p:sp>
      <p:pic>
        <p:nvPicPr>
          <p:cNvPr id="5" name="Content Placeholder 4">
            <a:extLst>
              <a:ext uri="{FF2B5EF4-FFF2-40B4-BE49-F238E27FC236}">
                <a16:creationId xmlns:a16="http://schemas.microsoft.com/office/drawing/2014/main" id="{2F0B813E-EA38-6BEC-07D3-372D8ADC2E5F}"/>
              </a:ext>
            </a:extLst>
          </p:cNvPr>
          <p:cNvPicPr>
            <a:picLocks noGrp="1" noChangeAspect="1"/>
          </p:cNvPicPr>
          <p:nvPr>
            <p:ph idx="1"/>
          </p:nvPr>
        </p:nvPicPr>
        <p:blipFill>
          <a:blip r:embed="rId2"/>
          <a:stretch>
            <a:fillRect/>
          </a:stretch>
        </p:blipFill>
        <p:spPr>
          <a:xfrm>
            <a:off x="3772943" y="221736"/>
            <a:ext cx="8419057" cy="6047818"/>
          </a:xfrm>
          <a:prstGeom prst="rect">
            <a:avLst/>
          </a:prstGeom>
        </p:spPr>
      </p:pic>
    </p:spTree>
    <p:extLst>
      <p:ext uri="{BB962C8B-B14F-4D97-AF65-F5344CB8AC3E}">
        <p14:creationId xmlns:p14="http://schemas.microsoft.com/office/powerpoint/2010/main" val="40170024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dirty="0"/>
              <a:t>Homework</a:t>
            </a:r>
          </a:p>
        </p:txBody>
      </p:sp>
      <p:sp>
        <p:nvSpPr>
          <p:cNvPr id="5" name="Content Placeholder 4"/>
          <p:cNvSpPr>
            <a:spLocks noGrp="1"/>
          </p:cNvSpPr>
          <p:nvPr>
            <p:ph idx="1"/>
          </p:nvPr>
        </p:nvSpPr>
        <p:spPr>
          <a:xfrm>
            <a:off x="624840" y="1253331"/>
            <a:ext cx="10515600" cy="4351338"/>
          </a:xfrm>
        </p:spPr>
        <p:txBody>
          <a:bodyPr>
            <a:normAutofit fontScale="92500" lnSpcReduction="20000"/>
          </a:bodyPr>
          <a:lstStyle/>
          <a:p>
            <a:pPr marL="0" indent="0">
              <a:buNone/>
            </a:pPr>
            <a:endParaRPr lang="en-GB" dirty="0">
              <a:solidFill>
                <a:srgbClr val="00B050"/>
              </a:solidFill>
            </a:endParaRPr>
          </a:p>
          <a:p>
            <a:pPr marL="0" indent="0">
              <a:buNone/>
            </a:pPr>
            <a:r>
              <a:rPr lang="en-GB" dirty="0"/>
              <a:t>We now have a new Homework Policy which provides clear guidelines about the purpose, expectations and type of homework your child will receive. </a:t>
            </a:r>
          </a:p>
          <a:p>
            <a:pPr marL="0" indent="0">
              <a:buNone/>
            </a:pPr>
            <a:endParaRPr lang="en-GB" dirty="0"/>
          </a:p>
          <a:p>
            <a:pPr marL="0" indent="0">
              <a:buNone/>
            </a:pPr>
            <a:r>
              <a:rPr lang="en-GB" dirty="0"/>
              <a:t>We firmly believe that the revised homework policy will contribute positively to your child's educational journey. Please take time to read through the policy which you can find on the school website.</a:t>
            </a:r>
          </a:p>
          <a:p>
            <a:pPr marL="0" indent="0">
              <a:buNone/>
            </a:pPr>
            <a:endParaRPr lang="en-GB" dirty="0"/>
          </a:p>
          <a:p>
            <a:pPr marL="0" indent="0">
              <a:buNone/>
            </a:pPr>
            <a:r>
              <a:rPr lang="en-GB" dirty="0"/>
              <a:t>We ask that you encourage your child to complete homework tasks and to contact teachers (or encourage their children to) if their child needs extra support with homework or if the homework is late/incomplete.</a:t>
            </a:r>
          </a:p>
          <a:p>
            <a:pPr marL="0" indent="0">
              <a:buNone/>
            </a:pPr>
            <a:r>
              <a:rPr lang="en-GB" b="1" u="sng" dirty="0"/>
              <a:t>Homework goes out on a Friday and to be returned the following Friday</a:t>
            </a:r>
            <a:r>
              <a:rPr lang="en-GB" dirty="0"/>
              <a:t>.</a:t>
            </a:r>
          </a:p>
          <a:p>
            <a:pPr marL="0" indent="0">
              <a:buNone/>
            </a:pPr>
            <a:endParaRPr lang="en-GB" dirty="0"/>
          </a:p>
        </p:txBody>
      </p:sp>
    </p:spTree>
    <p:extLst>
      <p:ext uri="{BB962C8B-B14F-4D97-AF65-F5344CB8AC3E}">
        <p14:creationId xmlns:p14="http://schemas.microsoft.com/office/powerpoint/2010/main" val="6389672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Behaviour</a:t>
            </a:r>
          </a:p>
        </p:txBody>
      </p:sp>
      <p:sp>
        <p:nvSpPr>
          <p:cNvPr id="3" name="Content Placeholder 2"/>
          <p:cNvSpPr>
            <a:spLocks noGrp="1"/>
          </p:cNvSpPr>
          <p:nvPr>
            <p:ph idx="1"/>
          </p:nvPr>
        </p:nvSpPr>
        <p:spPr>
          <a:xfrm>
            <a:off x="838200" y="1393824"/>
            <a:ext cx="10515600" cy="5146675"/>
          </a:xfrm>
        </p:spPr>
        <p:txBody>
          <a:bodyPr>
            <a:noAutofit/>
          </a:bodyPr>
          <a:lstStyle/>
          <a:p>
            <a:pPr marL="0" indent="0">
              <a:buNone/>
            </a:pPr>
            <a:r>
              <a:rPr lang="en-GB" sz="1600" dirty="0"/>
              <a:t>We have high expectations of behaviour. This is set out in our behaviour policy. It can be found on our school website.</a:t>
            </a:r>
          </a:p>
          <a:p>
            <a:pPr marL="0" indent="0">
              <a:buNone/>
            </a:pPr>
            <a:endParaRPr lang="en-GB" sz="1600" dirty="0"/>
          </a:p>
          <a:p>
            <a:pPr marL="0" indent="0">
              <a:buNone/>
            </a:pPr>
            <a:r>
              <a:rPr lang="en-GB" sz="1600" dirty="0"/>
              <a:t>Good behaviour is rewarded with:  </a:t>
            </a:r>
          </a:p>
          <a:p>
            <a:pPr marL="0" indent="0">
              <a:buNone/>
            </a:pPr>
            <a:endParaRPr lang="en-GB" sz="1600" dirty="0"/>
          </a:p>
          <a:p>
            <a:r>
              <a:rPr lang="en-GB" sz="1600" dirty="0"/>
              <a:t>Whole school House Point reward system (Saint Houses)</a:t>
            </a:r>
          </a:p>
          <a:p>
            <a:r>
              <a:rPr lang="en-GB" sz="1600" dirty="0"/>
              <a:t>Golden Book entry</a:t>
            </a:r>
          </a:p>
          <a:p>
            <a:r>
              <a:rPr lang="en-GB" sz="1600" dirty="0"/>
              <a:t>Golden Book assembly</a:t>
            </a:r>
          </a:p>
          <a:p>
            <a:r>
              <a:rPr lang="en-GB" sz="1600" dirty="0"/>
              <a:t>Golden break time</a:t>
            </a:r>
          </a:p>
          <a:p>
            <a:r>
              <a:rPr lang="en-GB" sz="1600" dirty="0"/>
              <a:t>Marvellous Me message sent home</a:t>
            </a:r>
          </a:p>
          <a:p>
            <a:r>
              <a:rPr lang="en-GB" sz="1600" dirty="0"/>
              <a:t>Stickers/stamps</a:t>
            </a:r>
          </a:p>
          <a:p>
            <a:r>
              <a:rPr lang="en-GB" sz="1600" dirty="0"/>
              <a:t>Personalised reward chart</a:t>
            </a:r>
          </a:p>
          <a:p>
            <a:r>
              <a:rPr lang="en-GB" sz="1600" dirty="0"/>
              <a:t>Visit to another teacher/HT/DHT/AHT for commendation</a:t>
            </a:r>
          </a:p>
          <a:p>
            <a:pPr marL="0" indent="0">
              <a:buNone/>
            </a:pPr>
            <a:endParaRPr lang="en-GB" sz="1600" dirty="0"/>
          </a:p>
          <a:p>
            <a:pPr marL="0" indent="0">
              <a:buNone/>
            </a:pPr>
            <a:r>
              <a:rPr lang="en-GB" sz="1600" dirty="0"/>
              <a:t>This year we are really promoting positive learning behaviours and will celebrate your child’s demonstration of these behaviours on Marvellous Me and in Pupil Review Meetings. </a:t>
            </a:r>
          </a:p>
        </p:txBody>
      </p:sp>
    </p:spTree>
    <p:extLst>
      <p:ext uri="{BB962C8B-B14F-4D97-AF65-F5344CB8AC3E}">
        <p14:creationId xmlns:p14="http://schemas.microsoft.com/office/powerpoint/2010/main" val="6042257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Behaviour</a:t>
            </a:r>
          </a:p>
        </p:txBody>
      </p:sp>
      <p:sp>
        <p:nvSpPr>
          <p:cNvPr id="3" name="Content Placeholder 2"/>
          <p:cNvSpPr>
            <a:spLocks noGrp="1"/>
          </p:cNvSpPr>
          <p:nvPr>
            <p:ph idx="1"/>
          </p:nvPr>
        </p:nvSpPr>
        <p:spPr/>
        <p:txBody>
          <a:bodyPr>
            <a:normAutofit fontScale="62500" lnSpcReduction="20000"/>
          </a:bodyPr>
          <a:lstStyle/>
          <a:p>
            <a:pPr marL="0" indent="0">
              <a:buNone/>
            </a:pPr>
            <a:r>
              <a:rPr lang="en-GB" b="1" u="sng" dirty="0"/>
              <a:t>Responding to inappropriate behaviour</a:t>
            </a:r>
            <a:endParaRPr lang="en-GB" dirty="0"/>
          </a:p>
          <a:p>
            <a:pPr marL="0" indent="0">
              <a:buNone/>
            </a:pPr>
            <a:r>
              <a:rPr lang="en-GB" dirty="0"/>
              <a:t>Staff will respond to inappropriate behaviour predictably, promptly and in a consistent, fair and proportionate manner so that pupils know with certainty that inappropriate behaviour will always be addressed. </a:t>
            </a:r>
          </a:p>
          <a:p>
            <a:pPr marL="0" indent="0">
              <a:buNone/>
            </a:pPr>
            <a:endParaRPr lang="en-GB" dirty="0"/>
          </a:p>
          <a:p>
            <a:pPr marL="0" indent="0">
              <a:buNone/>
            </a:pPr>
            <a:r>
              <a:rPr lang="en-GB" dirty="0"/>
              <a:t>At OLW, we have a ‘stepped approach’ for addressing low level behaviours. </a:t>
            </a:r>
          </a:p>
          <a:p>
            <a:pPr marL="0" indent="0">
              <a:buNone/>
            </a:pPr>
            <a:endParaRPr lang="en-GB" b="1" dirty="0"/>
          </a:p>
          <a:p>
            <a:pPr marL="0" indent="0">
              <a:buNone/>
            </a:pPr>
            <a:r>
              <a:rPr lang="en-GB" b="1" dirty="0"/>
              <a:t>Step 1 - 1</a:t>
            </a:r>
            <a:r>
              <a:rPr lang="en-GB" b="1" baseline="30000" dirty="0"/>
              <a:t>st</a:t>
            </a:r>
            <a:r>
              <a:rPr lang="en-GB" b="1" dirty="0"/>
              <a:t> verbal warning </a:t>
            </a:r>
            <a:endParaRPr lang="en-GB" dirty="0"/>
          </a:p>
          <a:p>
            <a:pPr marL="0" indent="0">
              <a:buNone/>
            </a:pPr>
            <a:r>
              <a:rPr lang="en-GB" dirty="0"/>
              <a:t>A child is told that their behaviour is inappropriate (label behaviour) and the impact that it is having on others. They will be offered a chance to change their behaviour and make a good choice. </a:t>
            </a:r>
            <a:r>
              <a:rPr lang="en-GB" b="1" dirty="0"/>
              <a:t> </a:t>
            </a:r>
            <a:endParaRPr lang="en-GB" dirty="0"/>
          </a:p>
          <a:p>
            <a:pPr marL="0" indent="0">
              <a:buNone/>
            </a:pPr>
            <a:r>
              <a:rPr lang="en-GB" b="1" dirty="0"/>
              <a:t>Step 2 – 2</a:t>
            </a:r>
            <a:r>
              <a:rPr lang="en-GB" b="1" baseline="30000" dirty="0"/>
              <a:t>nd</a:t>
            </a:r>
            <a:r>
              <a:rPr lang="en-GB" b="1" dirty="0"/>
              <a:t> verbal warning</a:t>
            </a:r>
            <a:endParaRPr lang="en-GB" dirty="0"/>
          </a:p>
          <a:p>
            <a:pPr marL="0" indent="0">
              <a:buNone/>
            </a:pPr>
            <a:r>
              <a:rPr lang="en-GB" dirty="0"/>
              <a:t>The child is reminded that their behaviour (label behaviour) is still inappropriate and how it is impacting on others. They will be given another chance to change their behaviour and make a good choice. </a:t>
            </a:r>
          </a:p>
          <a:p>
            <a:pPr marL="0" indent="0">
              <a:buNone/>
            </a:pPr>
            <a:r>
              <a:rPr lang="en-GB" b="1" dirty="0"/>
              <a:t>Step 3 – Time out in the classroom</a:t>
            </a:r>
            <a:endParaRPr lang="en-GB" dirty="0"/>
          </a:p>
          <a:p>
            <a:pPr marL="0" indent="0">
              <a:buNone/>
            </a:pPr>
            <a:r>
              <a:rPr lang="en-GB" dirty="0"/>
              <a:t>The child is told that they have been spoken to twice about their inappropriate behaviour (label behaviour) and that they will have some time out in the classroom to help them change and reflect on their behaviour.</a:t>
            </a:r>
          </a:p>
        </p:txBody>
      </p:sp>
    </p:spTree>
    <p:extLst>
      <p:ext uri="{BB962C8B-B14F-4D97-AF65-F5344CB8AC3E}">
        <p14:creationId xmlns:p14="http://schemas.microsoft.com/office/powerpoint/2010/main" val="19749074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Behaviour</a:t>
            </a:r>
          </a:p>
        </p:txBody>
      </p:sp>
      <p:sp>
        <p:nvSpPr>
          <p:cNvPr id="3" name="Content Placeholder 2"/>
          <p:cNvSpPr>
            <a:spLocks noGrp="1"/>
          </p:cNvSpPr>
          <p:nvPr>
            <p:ph idx="1"/>
          </p:nvPr>
        </p:nvSpPr>
        <p:spPr/>
        <p:txBody>
          <a:bodyPr>
            <a:normAutofit fontScale="92500" lnSpcReduction="10000"/>
          </a:bodyPr>
          <a:lstStyle/>
          <a:p>
            <a:pPr marL="0" indent="0">
              <a:buNone/>
            </a:pPr>
            <a:r>
              <a:rPr lang="en-GB" b="1" dirty="0"/>
              <a:t>Step 4 – Time out in another classroom </a:t>
            </a:r>
            <a:endParaRPr lang="en-GB" dirty="0"/>
          </a:p>
          <a:p>
            <a:pPr marL="0" indent="0">
              <a:buNone/>
            </a:pPr>
            <a:r>
              <a:rPr lang="en-GB" dirty="0"/>
              <a:t>The child will spend time in another class for a period of no more than 5 minutes away from the classroom environment again to help them change and reflect on their behaviour.</a:t>
            </a:r>
          </a:p>
          <a:p>
            <a:pPr marL="0" indent="0">
              <a:buNone/>
            </a:pPr>
            <a:r>
              <a:rPr lang="en-GB" b="1" dirty="0"/>
              <a:t>Step 5 – Loss of some lunchtime break supervised in class</a:t>
            </a:r>
            <a:endParaRPr lang="en-GB" dirty="0"/>
          </a:p>
          <a:p>
            <a:pPr marL="0" indent="0">
              <a:buNone/>
            </a:pPr>
            <a:r>
              <a:rPr lang="en-GB" dirty="0"/>
              <a:t>Children missing part/all of lunchtime break will be supervised in a classroom on a rotational basis within a phase. </a:t>
            </a:r>
          </a:p>
          <a:p>
            <a:pPr marL="0" indent="0">
              <a:buNone/>
            </a:pPr>
            <a:r>
              <a:rPr lang="en-GB" dirty="0"/>
              <a:t>This stepped approach is clearly visible as a Consequence Ladder poster displayed in each classroom. At each stage, staff will try to identify the reasons for a behaviour and help a child to reflect and change their behaviours. </a:t>
            </a:r>
          </a:p>
          <a:p>
            <a:pPr marL="0" indent="0">
              <a:buNone/>
            </a:pPr>
            <a:endParaRPr lang="en-GB" dirty="0"/>
          </a:p>
        </p:txBody>
      </p:sp>
    </p:spTree>
    <p:extLst>
      <p:ext uri="{BB962C8B-B14F-4D97-AF65-F5344CB8AC3E}">
        <p14:creationId xmlns:p14="http://schemas.microsoft.com/office/powerpoint/2010/main" val="3597540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Uniform</a:t>
            </a:r>
          </a:p>
        </p:txBody>
      </p:sp>
      <p:sp>
        <p:nvSpPr>
          <p:cNvPr id="3" name="Content Placeholder 2"/>
          <p:cNvSpPr>
            <a:spLocks noGrp="1"/>
          </p:cNvSpPr>
          <p:nvPr>
            <p:ph idx="1"/>
          </p:nvPr>
        </p:nvSpPr>
        <p:spPr/>
        <p:txBody>
          <a:bodyPr/>
          <a:lstStyle/>
          <a:p>
            <a:r>
              <a:rPr lang="en-GB" dirty="0"/>
              <a:t>Please ensure that your child wears the correct school uniform and PE uniform</a:t>
            </a:r>
          </a:p>
          <a:p>
            <a:r>
              <a:rPr lang="en-GB" dirty="0"/>
              <a:t>Hair ties to be simple and school colours.</a:t>
            </a:r>
          </a:p>
          <a:p>
            <a:r>
              <a:rPr lang="en-GB" dirty="0"/>
              <a:t>That uniform is labelled</a:t>
            </a:r>
            <a:endParaRPr lang="en-GB" dirty="0">
              <a:solidFill>
                <a:srgbClr val="00B050"/>
              </a:solidFill>
            </a:endParaRPr>
          </a:p>
          <a:p>
            <a:r>
              <a:rPr lang="en-GB" dirty="0"/>
              <a:t>No jewellery please, except stud earrings.</a:t>
            </a:r>
          </a:p>
          <a:p>
            <a:r>
              <a:rPr lang="en-GB" dirty="0"/>
              <a:t>PLEASE REMOVE EARRINGS FOR SWIMMING DAY!</a:t>
            </a:r>
          </a:p>
          <a:p>
            <a:r>
              <a:rPr lang="en-GB" dirty="0"/>
              <a:t>For PE, they are allowed to wear dark, plain bottoms with the school PE top and school jumper.</a:t>
            </a:r>
          </a:p>
          <a:p>
            <a:r>
              <a:rPr lang="en-GB" dirty="0"/>
              <a:t>No Smart Watches</a:t>
            </a:r>
          </a:p>
        </p:txBody>
      </p:sp>
    </p:spTree>
    <p:extLst>
      <p:ext uri="{BB962C8B-B14F-4D97-AF65-F5344CB8AC3E}">
        <p14:creationId xmlns:p14="http://schemas.microsoft.com/office/powerpoint/2010/main" val="23168185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Communication</a:t>
            </a:r>
          </a:p>
        </p:txBody>
      </p:sp>
      <p:sp>
        <p:nvSpPr>
          <p:cNvPr id="3" name="Content Placeholder 2"/>
          <p:cNvSpPr>
            <a:spLocks noGrp="1"/>
          </p:cNvSpPr>
          <p:nvPr>
            <p:ph idx="1"/>
          </p:nvPr>
        </p:nvSpPr>
        <p:spPr/>
        <p:txBody>
          <a:bodyPr>
            <a:normAutofit lnSpcReduction="10000"/>
          </a:bodyPr>
          <a:lstStyle/>
          <a:p>
            <a:r>
              <a:rPr lang="en-GB" dirty="0" err="1"/>
              <a:t>Parentpay</a:t>
            </a:r>
            <a:endParaRPr lang="en-GB" dirty="0"/>
          </a:p>
          <a:p>
            <a:pPr marL="0" indent="0">
              <a:buNone/>
            </a:pPr>
            <a:endParaRPr lang="en-GB" dirty="0"/>
          </a:p>
          <a:p>
            <a:r>
              <a:rPr lang="en-GB" dirty="0"/>
              <a:t>Marvellous Me</a:t>
            </a:r>
          </a:p>
          <a:p>
            <a:pPr marL="0" indent="0">
              <a:buNone/>
            </a:pPr>
            <a:r>
              <a:rPr lang="en-GB" dirty="0"/>
              <a:t>- Reminders</a:t>
            </a:r>
          </a:p>
          <a:p>
            <a:pPr>
              <a:buFontTx/>
              <a:buChar char="-"/>
            </a:pPr>
            <a:r>
              <a:rPr lang="en-GB" dirty="0"/>
              <a:t>If your child is in the Golden Book</a:t>
            </a:r>
          </a:p>
          <a:p>
            <a:pPr>
              <a:buFontTx/>
              <a:buChar char="-"/>
            </a:pPr>
            <a:r>
              <a:rPr lang="en-GB" dirty="0"/>
              <a:t>Demonstrated a positive learning behaviour</a:t>
            </a:r>
          </a:p>
          <a:p>
            <a:pPr>
              <a:buFontTx/>
              <a:buChar char="-"/>
            </a:pPr>
            <a:r>
              <a:rPr lang="en-GB" dirty="0"/>
              <a:t>Ask you to ask your child about their learning twice a week</a:t>
            </a:r>
          </a:p>
          <a:p>
            <a:pPr>
              <a:buFontTx/>
              <a:buChar char="-"/>
            </a:pPr>
            <a:endParaRPr lang="en-GB" dirty="0"/>
          </a:p>
          <a:p>
            <a:r>
              <a:rPr lang="en-GB" dirty="0"/>
              <a:t>Instagram (no longer using X- formerly Twitter)</a:t>
            </a:r>
          </a:p>
          <a:p>
            <a:pPr>
              <a:buFontTx/>
              <a:buChar char="-"/>
            </a:pPr>
            <a:endParaRPr lang="en-GB" dirty="0"/>
          </a:p>
          <a:p>
            <a:endParaRPr lang="en-GB" dirty="0"/>
          </a:p>
          <a:p>
            <a:endParaRPr lang="en-GB" dirty="0"/>
          </a:p>
          <a:p>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3701115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Sharing and Resolving Concerns</a:t>
            </a:r>
          </a:p>
        </p:txBody>
      </p:sp>
      <p:sp>
        <p:nvSpPr>
          <p:cNvPr id="3" name="Content Placeholder 2"/>
          <p:cNvSpPr>
            <a:spLocks noGrp="1"/>
          </p:cNvSpPr>
          <p:nvPr>
            <p:ph idx="1"/>
          </p:nvPr>
        </p:nvSpPr>
        <p:spPr>
          <a:xfrm>
            <a:off x="838200" y="1419224"/>
            <a:ext cx="10515600" cy="5146675"/>
          </a:xfrm>
        </p:spPr>
        <p:txBody>
          <a:bodyPr>
            <a:normAutofit lnSpcReduction="10000"/>
          </a:bodyPr>
          <a:lstStyle/>
          <a:p>
            <a:pPr marL="0" indent="0">
              <a:buNone/>
            </a:pPr>
            <a:endParaRPr lang="en-GB" dirty="0"/>
          </a:p>
          <a:p>
            <a:pPr marL="0" indent="0">
              <a:buNone/>
            </a:pPr>
            <a:r>
              <a:rPr lang="en-GB" sz="3400" dirty="0"/>
              <a:t>A reminder that we have clear pathways to ensure a concern you may have is quickly and effectively resolved. </a:t>
            </a:r>
          </a:p>
          <a:p>
            <a:pPr marL="0" indent="0">
              <a:buNone/>
            </a:pPr>
            <a:endParaRPr lang="en-GB" sz="3400" dirty="0"/>
          </a:p>
          <a:p>
            <a:pPr marL="0" indent="0">
              <a:buNone/>
            </a:pPr>
            <a:r>
              <a:rPr lang="en-GB" sz="3400" dirty="0"/>
              <a:t>Please speak to your child’s class teacher first and they can escalate it further if needed. </a:t>
            </a:r>
          </a:p>
          <a:p>
            <a:pPr marL="0" indent="0">
              <a:buNone/>
            </a:pPr>
            <a:endParaRPr lang="en-GB" sz="3400" dirty="0"/>
          </a:p>
          <a:p>
            <a:pPr marL="0" indent="0">
              <a:buNone/>
            </a:pPr>
            <a:r>
              <a:rPr lang="en-GB" sz="3400" dirty="0"/>
              <a:t>In any incident, you don’t feel as though your issue has been resolved, you may speak to Miss Yarnold (middle phase lead). </a:t>
            </a:r>
          </a:p>
        </p:txBody>
      </p:sp>
    </p:spTree>
    <p:extLst>
      <p:ext uri="{BB962C8B-B14F-4D97-AF65-F5344CB8AC3E}">
        <p14:creationId xmlns:p14="http://schemas.microsoft.com/office/powerpoint/2010/main" val="7794350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SEND</a:t>
            </a:r>
          </a:p>
        </p:txBody>
      </p:sp>
      <p:sp>
        <p:nvSpPr>
          <p:cNvPr id="3" name="Content Placeholder 2"/>
          <p:cNvSpPr>
            <a:spLocks noGrp="1"/>
          </p:cNvSpPr>
          <p:nvPr>
            <p:ph idx="1"/>
          </p:nvPr>
        </p:nvSpPr>
        <p:spPr/>
        <p:txBody>
          <a:bodyPr/>
          <a:lstStyle/>
          <a:p>
            <a:pPr marL="0" indent="0">
              <a:buNone/>
            </a:pPr>
            <a:r>
              <a:rPr lang="en-GB" dirty="0"/>
              <a:t>Mrs Churchill is our SENCO. </a:t>
            </a:r>
          </a:p>
          <a:p>
            <a:pPr marL="0" indent="0">
              <a:buNone/>
            </a:pPr>
            <a:endParaRPr lang="en-GB" dirty="0"/>
          </a:p>
          <a:p>
            <a:pPr marL="0" indent="0">
              <a:buNone/>
            </a:pPr>
            <a:r>
              <a:rPr lang="en-GB" dirty="0"/>
              <a:t>Please do make an appointment with her and your child’s class teacher if you feel your child has an underlying need or if you are concerned about behaviours at home.</a:t>
            </a:r>
          </a:p>
        </p:txBody>
      </p:sp>
    </p:spTree>
    <p:extLst>
      <p:ext uri="{BB962C8B-B14F-4D97-AF65-F5344CB8AC3E}">
        <p14:creationId xmlns:p14="http://schemas.microsoft.com/office/powerpoint/2010/main" val="8278893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Safeguarding</a:t>
            </a:r>
          </a:p>
        </p:txBody>
      </p:sp>
      <p:sp>
        <p:nvSpPr>
          <p:cNvPr id="3" name="Content Placeholder 2"/>
          <p:cNvSpPr>
            <a:spLocks noGrp="1"/>
          </p:cNvSpPr>
          <p:nvPr>
            <p:ph idx="1"/>
          </p:nvPr>
        </p:nvSpPr>
        <p:spPr/>
        <p:txBody>
          <a:bodyPr>
            <a:normAutofit fontScale="85000" lnSpcReduction="20000"/>
          </a:bodyPr>
          <a:lstStyle/>
          <a:p>
            <a:pPr marL="0" indent="0">
              <a:buNone/>
            </a:pPr>
            <a:r>
              <a:rPr lang="en-GB" dirty="0"/>
              <a:t>We have a dedicated safeguarding team who work together to ensure the safety of all children at OLW.</a:t>
            </a:r>
          </a:p>
          <a:p>
            <a:pPr marL="0" indent="0">
              <a:buNone/>
            </a:pPr>
            <a:endParaRPr lang="en-GB" dirty="0"/>
          </a:p>
          <a:p>
            <a:pPr marL="0" indent="0">
              <a:buNone/>
            </a:pPr>
            <a:r>
              <a:rPr lang="en-GB" dirty="0"/>
              <a:t>The school has four named DSL’s (Designated Safeguarding Leads) for Child Protection: </a:t>
            </a:r>
          </a:p>
          <a:p>
            <a:pPr marL="0" indent="0">
              <a:buNone/>
            </a:pPr>
            <a:r>
              <a:rPr lang="en-GB" dirty="0"/>
              <a:t>Mrs Enstone (Headteacher), Mrs Ashcroft (Deputy Headteacher), Mrs Churchill (SENCO and Year 6 teacher, AHT), Mrs Compton (Y1 Teacher) and Mrs Lloyd (Family Support Manager). Mr Craggs (Year 6 teacher and Assistant Head)</a:t>
            </a:r>
          </a:p>
          <a:p>
            <a:pPr marL="0" indent="0">
              <a:buNone/>
            </a:pPr>
            <a:endParaRPr lang="en-GB" dirty="0">
              <a:solidFill>
                <a:srgbClr val="00B050"/>
              </a:solidFill>
            </a:endParaRPr>
          </a:p>
          <a:p>
            <a:pPr marL="0" indent="0">
              <a:buNone/>
            </a:pPr>
            <a:endParaRPr lang="en-GB" dirty="0">
              <a:solidFill>
                <a:srgbClr val="00B050"/>
              </a:solidFill>
            </a:endParaRPr>
          </a:p>
          <a:p>
            <a:pPr marL="0" indent="0">
              <a:buNone/>
            </a:pPr>
            <a:r>
              <a:rPr lang="en-GB" b="1" dirty="0"/>
              <a:t>If your child sustains an injury such as a bruise, please inform us about how this has happened as we will be required to investigate as part of our safeguarding procedures.</a:t>
            </a:r>
          </a:p>
          <a:p>
            <a:pPr marL="0" indent="0">
              <a:buNone/>
            </a:pPr>
            <a:endParaRPr lang="en-GB" dirty="0"/>
          </a:p>
        </p:txBody>
      </p:sp>
    </p:spTree>
    <p:extLst>
      <p:ext uri="{BB962C8B-B14F-4D97-AF65-F5344CB8AC3E}">
        <p14:creationId xmlns:p14="http://schemas.microsoft.com/office/powerpoint/2010/main" val="38963402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Enrichment Opportunities</a:t>
            </a:r>
          </a:p>
        </p:txBody>
      </p:sp>
      <p:sp>
        <p:nvSpPr>
          <p:cNvPr id="3" name="Content Placeholder 2"/>
          <p:cNvSpPr>
            <a:spLocks noGrp="1"/>
          </p:cNvSpPr>
          <p:nvPr>
            <p:ph idx="1"/>
          </p:nvPr>
        </p:nvSpPr>
        <p:spPr/>
        <p:txBody>
          <a:bodyPr/>
          <a:lstStyle/>
          <a:p>
            <a:pPr marL="514350" indent="-514350">
              <a:buAutoNum type="arabicPeriod"/>
            </a:pPr>
            <a:r>
              <a:rPr lang="en-GB" dirty="0">
                <a:solidFill>
                  <a:srgbClr val="FF0000"/>
                </a:solidFill>
              </a:rPr>
              <a:t>Black country museum (History links)</a:t>
            </a:r>
          </a:p>
          <a:p>
            <a:pPr marL="514350" indent="-514350">
              <a:buAutoNum type="arabicPeriod"/>
            </a:pPr>
            <a:r>
              <a:rPr lang="en-GB" dirty="0">
                <a:solidFill>
                  <a:srgbClr val="FF0000"/>
                </a:solidFill>
              </a:rPr>
              <a:t>Hindu visitor/visit (Other Faith Week)</a:t>
            </a:r>
          </a:p>
          <a:p>
            <a:pPr marL="514350" indent="-514350">
              <a:buAutoNum type="arabicPeriod"/>
            </a:pPr>
            <a:r>
              <a:rPr lang="en-GB" dirty="0">
                <a:solidFill>
                  <a:srgbClr val="FF0000"/>
                </a:solidFill>
              </a:rPr>
              <a:t>Cricket Festival (Games)</a:t>
            </a:r>
          </a:p>
          <a:p>
            <a:pPr marL="514350" indent="-514350">
              <a:buAutoNum type="arabicPeriod"/>
            </a:pPr>
            <a:r>
              <a:rPr lang="en-GB" dirty="0">
                <a:solidFill>
                  <a:srgbClr val="FF0000"/>
                </a:solidFill>
              </a:rPr>
              <a:t>Camping (Residential) Conkers – Science links</a:t>
            </a:r>
          </a:p>
          <a:p>
            <a:pPr marL="514350" indent="-514350">
              <a:buAutoNum type="arabicPeriod"/>
            </a:pPr>
            <a:r>
              <a:rPr lang="en-GB" dirty="0">
                <a:solidFill>
                  <a:srgbClr val="FF0000"/>
                </a:solidFill>
              </a:rPr>
              <a:t>Swimming (National curriculum requirement.)</a:t>
            </a:r>
          </a:p>
          <a:p>
            <a:pPr marL="514350" indent="-514350">
              <a:buAutoNum type="arabicPeriod"/>
            </a:pPr>
            <a:r>
              <a:rPr lang="en-GB" dirty="0">
                <a:solidFill>
                  <a:srgbClr val="FF0000"/>
                </a:solidFill>
              </a:rPr>
              <a:t>Pantomime </a:t>
            </a:r>
          </a:p>
          <a:p>
            <a:pPr marL="514350" indent="-514350">
              <a:buAutoNum type="arabicPeriod"/>
            </a:pPr>
            <a:r>
              <a:rPr lang="en-GB" dirty="0">
                <a:solidFill>
                  <a:srgbClr val="FF0000"/>
                </a:solidFill>
              </a:rPr>
              <a:t>Music – Drums in Summer Term </a:t>
            </a:r>
          </a:p>
        </p:txBody>
      </p:sp>
    </p:spTree>
    <p:extLst>
      <p:ext uri="{BB962C8B-B14F-4D97-AF65-F5344CB8AC3E}">
        <p14:creationId xmlns:p14="http://schemas.microsoft.com/office/powerpoint/2010/main" val="27574576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t>Statutory Assessments</a:t>
            </a:r>
          </a:p>
        </p:txBody>
      </p:sp>
      <p:sp>
        <p:nvSpPr>
          <p:cNvPr id="3" name="Content Placeholder 2"/>
          <p:cNvSpPr>
            <a:spLocks noGrp="1"/>
          </p:cNvSpPr>
          <p:nvPr>
            <p:ph idx="1"/>
          </p:nvPr>
        </p:nvSpPr>
        <p:spPr>
          <a:xfrm>
            <a:off x="838200" y="1825625"/>
            <a:ext cx="10515600" cy="4714512"/>
          </a:xfrm>
        </p:spPr>
        <p:txBody>
          <a:bodyPr>
            <a:normAutofit/>
          </a:bodyPr>
          <a:lstStyle/>
          <a:p>
            <a:pPr marL="0" indent="0">
              <a:buNone/>
            </a:pPr>
            <a:r>
              <a:rPr lang="en-GB" dirty="0">
                <a:solidFill>
                  <a:srgbClr val="FF0000"/>
                </a:solidFill>
              </a:rPr>
              <a:t>Times Table Check  - use </a:t>
            </a:r>
            <a:r>
              <a:rPr lang="en-GB" dirty="0" err="1">
                <a:solidFill>
                  <a:srgbClr val="FF0000"/>
                </a:solidFill>
              </a:rPr>
              <a:t>mathsframe</a:t>
            </a:r>
            <a:endParaRPr lang="en-GB" dirty="0">
              <a:solidFill>
                <a:srgbClr val="FF0000"/>
              </a:solidFill>
            </a:endParaRPr>
          </a:p>
          <a:p>
            <a:pPr marL="0" indent="0">
              <a:buNone/>
            </a:pPr>
            <a:endParaRPr lang="en-GB" dirty="0">
              <a:solidFill>
                <a:srgbClr val="FF0000"/>
              </a:solidFill>
            </a:endParaRPr>
          </a:p>
          <a:p>
            <a:pPr marL="0" indent="0">
              <a:buNone/>
            </a:pPr>
            <a:r>
              <a:rPr lang="en-GB" dirty="0">
                <a:solidFill>
                  <a:srgbClr val="FF0000"/>
                </a:solidFill>
              </a:rPr>
              <a:t>What = determine whether  your child can fluently recall their times tables up to 12</a:t>
            </a:r>
          </a:p>
          <a:p>
            <a:pPr marL="0" indent="0">
              <a:buNone/>
            </a:pPr>
            <a:endParaRPr lang="en-GB" dirty="0">
              <a:solidFill>
                <a:srgbClr val="FF0000"/>
              </a:solidFill>
            </a:endParaRPr>
          </a:p>
          <a:p>
            <a:pPr marL="0" indent="0">
              <a:buNone/>
            </a:pPr>
            <a:r>
              <a:rPr lang="en-GB" dirty="0">
                <a:solidFill>
                  <a:srgbClr val="FF0000"/>
                </a:solidFill>
              </a:rPr>
              <a:t>How = On-screen check of 25 questions. They have 6 seconds to answer each question. (Maths Frame)</a:t>
            </a:r>
          </a:p>
          <a:p>
            <a:pPr marL="0" indent="0">
              <a:buNone/>
            </a:pPr>
            <a:endParaRPr lang="en-GB" dirty="0">
              <a:solidFill>
                <a:srgbClr val="FF0000"/>
              </a:solidFill>
            </a:endParaRPr>
          </a:p>
          <a:p>
            <a:pPr marL="0" indent="0" algn="ctr">
              <a:buNone/>
            </a:pPr>
            <a:r>
              <a:rPr lang="en-GB" b="1" dirty="0">
                <a:solidFill>
                  <a:srgbClr val="FF0000"/>
                </a:solidFill>
              </a:rPr>
              <a:t>(‘Try it out’ before the summer term to help children!)</a:t>
            </a:r>
          </a:p>
          <a:p>
            <a:pPr marL="0" indent="0">
              <a:buNone/>
            </a:pPr>
            <a:endParaRPr lang="en-GB" dirty="0">
              <a:solidFill>
                <a:srgbClr val="FF0000"/>
              </a:solidFill>
            </a:endParaRPr>
          </a:p>
        </p:txBody>
      </p:sp>
      <p:pic>
        <p:nvPicPr>
          <p:cNvPr id="5" name="Picture 4">
            <a:extLst>
              <a:ext uri="{FF2B5EF4-FFF2-40B4-BE49-F238E27FC236}">
                <a16:creationId xmlns:a16="http://schemas.microsoft.com/office/drawing/2014/main" id="{49752035-D075-DFD7-0891-49A2E8037DE6}"/>
              </a:ext>
            </a:extLst>
          </p:cNvPr>
          <p:cNvPicPr>
            <a:picLocks noChangeAspect="1"/>
          </p:cNvPicPr>
          <p:nvPr/>
        </p:nvPicPr>
        <p:blipFill>
          <a:blip r:embed="rId2"/>
          <a:stretch>
            <a:fillRect/>
          </a:stretch>
        </p:blipFill>
        <p:spPr>
          <a:xfrm>
            <a:off x="7031708" y="1236345"/>
            <a:ext cx="3755388" cy="1750695"/>
          </a:xfrm>
          <a:prstGeom prst="rect">
            <a:avLst/>
          </a:prstGeom>
        </p:spPr>
      </p:pic>
    </p:spTree>
    <p:extLst>
      <p:ext uri="{BB962C8B-B14F-4D97-AF65-F5344CB8AC3E}">
        <p14:creationId xmlns:p14="http://schemas.microsoft.com/office/powerpoint/2010/main" val="15444754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Pupil Premium</a:t>
            </a:r>
          </a:p>
        </p:txBody>
      </p:sp>
      <p:sp>
        <p:nvSpPr>
          <p:cNvPr id="3" name="Content Placeholder 2"/>
          <p:cNvSpPr>
            <a:spLocks noGrp="1"/>
          </p:cNvSpPr>
          <p:nvPr>
            <p:ph idx="1"/>
          </p:nvPr>
        </p:nvSpPr>
        <p:spPr/>
        <p:txBody>
          <a:bodyPr/>
          <a:lstStyle/>
          <a:p>
            <a:pPr marL="0" indent="0">
              <a:buNone/>
            </a:pPr>
            <a:r>
              <a:rPr lang="en-GB" dirty="0"/>
              <a:t>If your child is eligible for ‘free school meals’ and you register them for this, we’ll receive extra funding called ‘pupil premium’. We use this extra money to improve the educational provision and resources at the school. </a:t>
            </a:r>
          </a:p>
          <a:p>
            <a:pPr marL="0" indent="0">
              <a:buNone/>
            </a:pPr>
            <a:endParaRPr lang="en-GB" dirty="0"/>
          </a:p>
          <a:p>
            <a:pPr marL="0" indent="0">
              <a:buNone/>
            </a:pPr>
            <a:r>
              <a:rPr lang="en-GB" dirty="0"/>
              <a:t>If you want to find out if your child is eligible for this and how to apply, please see Mrs Chambers in the school office. </a:t>
            </a:r>
          </a:p>
          <a:p>
            <a:pPr marL="0" indent="0">
              <a:buNone/>
            </a:pPr>
            <a:endParaRPr lang="en-GB" dirty="0">
              <a:solidFill>
                <a:srgbClr val="00B050"/>
              </a:solidFill>
            </a:endParaRPr>
          </a:p>
        </p:txBody>
      </p:sp>
    </p:spTree>
    <p:extLst>
      <p:ext uri="{BB962C8B-B14F-4D97-AF65-F5344CB8AC3E}">
        <p14:creationId xmlns:p14="http://schemas.microsoft.com/office/powerpoint/2010/main" val="36325402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2C2306E-D5E3-A761-6203-9D94E330A414}"/>
              </a:ext>
            </a:extLst>
          </p:cNvPr>
          <p:cNvSpPr txBox="1"/>
          <p:nvPr/>
        </p:nvSpPr>
        <p:spPr>
          <a:xfrm>
            <a:off x="0" y="0"/>
            <a:ext cx="12079705" cy="7159524"/>
          </a:xfrm>
          <a:prstGeom prst="rect">
            <a:avLst/>
          </a:prstGeom>
          <a:noFill/>
        </p:spPr>
        <p:txBody>
          <a:bodyPr wrap="square">
            <a:spAutoFit/>
          </a:bodyPr>
          <a:lstStyle/>
          <a:p>
            <a:pPr algn="ctr">
              <a:lnSpc>
                <a:spcPct val="107000"/>
              </a:lnSpc>
              <a:spcAft>
                <a:spcPts val="800"/>
              </a:spcAft>
            </a:pPr>
            <a:r>
              <a:rPr lang="en-GB" sz="2000" b="1" dirty="0">
                <a:effectLst/>
                <a:latin typeface="+mj-lt"/>
                <a:ea typeface="Times New Roman" panose="02020603050405020304" pitchFamily="18" charset="0"/>
                <a:cs typeface="Times New Roman" panose="02020603050405020304" pitchFamily="18" charset="0"/>
              </a:rPr>
              <a:t>Parent Guide: Social Media Ages &amp; Online Safety</a:t>
            </a:r>
          </a:p>
          <a:p>
            <a:pPr algn="ctr">
              <a:lnSpc>
                <a:spcPct val="107000"/>
              </a:lnSpc>
              <a:spcAft>
                <a:spcPts val="800"/>
              </a:spcAft>
            </a:pPr>
            <a:r>
              <a:rPr lang="en-GB" b="1" dirty="0">
                <a:latin typeface="+mj-lt"/>
                <a:ea typeface="Calibri" panose="020F0502020204030204" pitchFamily="34" charset="0"/>
                <a:cs typeface="Times New Roman" panose="02020603050405020304" pitchFamily="18" charset="0"/>
              </a:rPr>
              <a:t>We are seeing an increasing risk of social media issues amongst children in year 4. </a:t>
            </a:r>
            <a:endParaRPr lang="en-GB" dirty="0">
              <a:effectLst/>
              <a:latin typeface="+mj-lt"/>
              <a:ea typeface="Calibri" panose="020F0502020204030204" pitchFamily="34" charset="0"/>
              <a:cs typeface="Times New Roman" panose="02020603050405020304" pitchFamily="18" charset="0"/>
            </a:endParaRPr>
          </a:p>
          <a:p>
            <a:r>
              <a:rPr lang="en-GB" sz="2000" dirty="0">
                <a:effectLst/>
                <a:latin typeface="+mj-lt"/>
                <a:ea typeface="Times New Roman" panose="02020603050405020304" pitchFamily="18" charset="0"/>
              </a:rPr>
              <a:t>Parents should be mindful when creating social media accounts for their children using an incorrect date of birth. For example, if a parent registers an 8-year-old as 13 in order to access a platform like Snapchat, by the time the child actually turns 13, the app will assume they are 18. This can expose the child to content, features, and interactions intended only for adults, including inappropriate or harmful material.</a:t>
            </a:r>
          </a:p>
          <a:p>
            <a:r>
              <a:rPr lang="en-GB" sz="2000" dirty="0">
                <a:effectLst/>
                <a:latin typeface="+mj-lt"/>
                <a:ea typeface="Times New Roman" panose="02020603050405020304" pitchFamily="18" charset="0"/>
              </a:rPr>
              <a:t>Accurate age settings are critical to ensure children are protected online and only access content that is age-appropriate.</a:t>
            </a:r>
          </a:p>
          <a:p>
            <a:pPr>
              <a:lnSpc>
                <a:spcPct val="107000"/>
              </a:lnSpc>
              <a:spcAft>
                <a:spcPts val="800"/>
              </a:spcAft>
            </a:pPr>
            <a:r>
              <a:rPr lang="en-GB" sz="2000" b="1" dirty="0">
                <a:effectLst/>
                <a:latin typeface="+mj-lt"/>
                <a:ea typeface="Times New Roman" panose="02020603050405020304" pitchFamily="18" charset="0"/>
                <a:cs typeface="Times New Roman" panose="02020603050405020304" pitchFamily="18" charset="0"/>
              </a:rPr>
              <a:t>Why Age Matters on Social Media</a:t>
            </a:r>
            <a:endParaRPr lang="en-GB" dirty="0">
              <a:effectLst/>
              <a:latin typeface="+mj-lt"/>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000" dirty="0">
                <a:effectLst/>
                <a:latin typeface="+mj-lt"/>
                <a:ea typeface="Times New Roman" panose="02020603050405020304" pitchFamily="18" charset="0"/>
                <a:cs typeface="Times New Roman" panose="02020603050405020304" pitchFamily="18" charset="0"/>
              </a:rPr>
              <a:t>Social media platforms set </a:t>
            </a:r>
            <a:r>
              <a:rPr lang="en-GB" sz="2000" b="1" dirty="0">
                <a:effectLst/>
                <a:latin typeface="+mj-lt"/>
                <a:ea typeface="Times New Roman" panose="02020603050405020304" pitchFamily="18" charset="0"/>
                <a:cs typeface="Times New Roman" panose="02020603050405020304" pitchFamily="18" charset="0"/>
              </a:rPr>
              <a:t>minimum age requirements</a:t>
            </a:r>
            <a:r>
              <a:rPr lang="en-GB" sz="2000" dirty="0">
                <a:effectLst/>
                <a:latin typeface="+mj-lt"/>
                <a:ea typeface="Times New Roman" panose="02020603050405020304" pitchFamily="18" charset="0"/>
                <a:cs typeface="Times New Roman" panose="02020603050405020304" pitchFamily="18" charset="0"/>
              </a:rPr>
              <a:t> (often 13+) to protect children.</a:t>
            </a:r>
            <a:endParaRPr lang="en-GB" dirty="0">
              <a:effectLst/>
              <a:latin typeface="+mj-lt"/>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000" dirty="0">
                <a:effectLst/>
                <a:latin typeface="+mj-lt"/>
                <a:ea typeface="Times New Roman" panose="02020603050405020304" pitchFamily="18" charset="0"/>
                <a:cs typeface="Times New Roman" panose="02020603050405020304" pitchFamily="18" charset="0"/>
              </a:rPr>
              <a:t>When parents enter a false age to create an account, it may seem harmless, but it can have </a:t>
            </a:r>
            <a:r>
              <a:rPr lang="en-GB" sz="2000" b="1" dirty="0">
                <a:effectLst/>
                <a:latin typeface="+mj-lt"/>
                <a:ea typeface="Times New Roman" panose="02020603050405020304" pitchFamily="18" charset="0"/>
                <a:cs typeface="Times New Roman" panose="02020603050405020304" pitchFamily="18" charset="0"/>
              </a:rPr>
              <a:t>serious long-term consequences</a:t>
            </a:r>
            <a:r>
              <a:rPr lang="en-GB" sz="2000" dirty="0">
                <a:effectLst/>
                <a:latin typeface="+mj-lt"/>
                <a:ea typeface="Times New Roman" panose="02020603050405020304" pitchFamily="18" charset="0"/>
                <a:cs typeface="Times New Roman" panose="02020603050405020304" pitchFamily="18" charset="0"/>
              </a:rPr>
              <a:t>.</a:t>
            </a:r>
            <a:endParaRPr lang="en-GB" dirty="0">
              <a:effectLst/>
              <a:latin typeface="+mj-lt"/>
              <a:ea typeface="Calibri" panose="020F0502020204030204" pitchFamily="34" charset="0"/>
              <a:cs typeface="Times New Roman" panose="02020603050405020304" pitchFamily="18" charset="0"/>
            </a:endParaRPr>
          </a:p>
          <a:p>
            <a:pPr>
              <a:lnSpc>
                <a:spcPct val="107000"/>
              </a:lnSpc>
              <a:spcAft>
                <a:spcPts val="800"/>
              </a:spcAft>
            </a:pPr>
            <a:r>
              <a:rPr lang="en-GB" sz="2000" b="1" dirty="0">
                <a:effectLst/>
                <a:latin typeface="+mj-lt"/>
                <a:ea typeface="Times New Roman" panose="02020603050405020304" pitchFamily="18" charset="0"/>
                <a:cs typeface="Times New Roman" panose="02020603050405020304" pitchFamily="18" charset="0"/>
              </a:rPr>
              <a:t>What Happens If You Enter the Wrong Age?</a:t>
            </a:r>
            <a:endParaRPr lang="en-GB" dirty="0">
              <a:effectLst/>
              <a:latin typeface="+mj-lt"/>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000" dirty="0">
                <a:effectLst/>
                <a:latin typeface="+mj-lt"/>
                <a:ea typeface="Times New Roman" panose="02020603050405020304" pitchFamily="18" charset="0"/>
                <a:cs typeface="Times New Roman" panose="02020603050405020304" pitchFamily="18" charset="0"/>
              </a:rPr>
              <a:t>Example: A parent signs up an 8-year-old as 13 so they can access Snapchat.</a:t>
            </a:r>
            <a:endParaRPr lang="en-GB" dirty="0">
              <a:effectLst/>
              <a:latin typeface="+mj-lt"/>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000" dirty="0">
                <a:effectLst/>
                <a:latin typeface="+mj-lt"/>
                <a:ea typeface="Times New Roman" panose="02020603050405020304" pitchFamily="18" charset="0"/>
                <a:cs typeface="Times New Roman" panose="02020603050405020304" pitchFamily="18" charset="0"/>
              </a:rPr>
              <a:t>When the child turns 13, the app will think they are </a:t>
            </a:r>
            <a:r>
              <a:rPr lang="en-GB" sz="2000" b="1" dirty="0">
                <a:effectLst/>
                <a:latin typeface="+mj-lt"/>
                <a:ea typeface="Times New Roman" panose="02020603050405020304" pitchFamily="18" charset="0"/>
                <a:cs typeface="Times New Roman" panose="02020603050405020304" pitchFamily="18" charset="0"/>
              </a:rPr>
              <a:t>18 years old</a:t>
            </a:r>
            <a:r>
              <a:rPr lang="en-GB" sz="2000" dirty="0">
                <a:effectLst/>
                <a:latin typeface="+mj-lt"/>
                <a:ea typeface="Times New Roman" panose="02020603050405020304" pitchFamily="18" charset="0"/>
                <a:cs typeface="Times New Roman" panose="02020603050405020304" pitchFamily="18" charset="0"/>
              </a:rPr>
              <a:t>.</a:t>
            </a:r>
            <a:endParaRPr lang="en-GB" dirty="0">
              <a:effectLst/>
              <a:latin typeface="+mj-lt"/>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000" dirty="0">
                <a:effectLst/>
                <a:latin typeface="+mj-lt"/>
                <a:ea typeface="Times New Roman" panose="02020603050405020304" pitchFamily="18" charset="0"/>
                <a:cs typeface="Times New Roman" panose="02020603050405020304" pitchFamily="18" charset="0"/>
              </a:rPr>
              <a:t>This </a:t>
            </a:r>
            <a:r>
              <a:rPr lang="en-GB" sz="2000" dirty="0" err="1">
                <a:effectLst/>
                <a:latin typeface="+mj-lt"/>
                <a:ea typeface="Times New Roman" panose="02020603050405020304" pitchFamily="18" charset="0"/>
                <a:cs typeface="Times New Roman" panose="02020603050405020304" pitchFamily="18" charset="0"/>
              </a:rPr>
              <a:t>means:They</a:t>
            </a:r>
            <a:r>
              <a:rPr lang="en-GB" sz="2000" dirty="0">
                <a:effectLst/>
                <a:latin typeface="+mj-lt"/>
                <a:ea typeface="Times New Roman" panose="02020603050405020304" pitchFamily="18" charset="0"/>
                <a:cs typeface="Times New Roman" panose="02020603050405020304" pitchFamily="18" charset="0"/>
              </a:rPr>
              <a:t> could be shown </a:t>
            </a:r>
            <a:r>
              <a:rPr lang="en-GB" sz="2000" b="1" dirty="0">
                <a:effectLst/>
                <a:latin typeface="+mj-lt"/>
                <a:ea typeface="Times New Roman" panose="02020603050405020304" pitchFamily="18" charset="0"/>
                <a:cs typeface="Times New Roman" panose="02020603050405020304" pitchFamily="18" charset="0"/>
              </a:rPr>
              <a:t>adult or harmful content</a:t>
            </a:r>
            <a:r>
              <a:rPr lang="en-GB" sz="2000" dirty="0">
                <a:effectLst/>
                <a:latin typeface="+mj-lt"/>
                <a:ea typeface="Times New Roman" panose="02020603050405020304" pitchFamily="18" charset="0"/>
                <a:cs typeface="Times New Roman" panose="02020603050405020304" pitchFamily="18" charset="0"/>
              </a:rPr>
              <a:t>.</a:t>
            </a:r>
            <a:endParaRPr lang="en-GB" dirty="0">
              <a:effectLst/>
              <a:latin typeface="+mj-lt"/>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sz="2000" dirty="0">
                <a:effectLst/>
                <a:latin typeface="+mj-lt"/>
                <a:ea typeface="Times New Roman" panose="02020603050405020304" pitchFamily="18" charset="0"/>
                <a:cs typeface="Times New Roman" panose="02020603050405020304" pitchFamily="18" charset="0"/>
              </a:rPr>
              <a:t>They may gain access to </a:t>
            </a:r>
            <a:r>
              <a:rPr lang="en-GB" sz="2000" b="1" dirty="0">
                <a:effectLst/>
                <a:latin typeface="+mj-lt"/>
                <a:ea typeface="Times New Roman" panose="02020603050405020304" pitchFamily="18" charset="0"/>
                <a:cs typeface="Times New Roman" panose="02020603050405020304" pitchFamily="18" charset="0"/>
              </a:rPr>
              <a:t>features meant only for adults</a:t>
            </a:r>
            <a:r>
              <a:rPr lang="en-GB" sz="2000" dirty="0">
                <a:effectLst/>
                <a:latin typeface="+mj-lt"/>
                <a:ea typeface="Times New Roman" panose="02020603050405020304" pitchFamily="18" charset="0"/>
                <a:cs typeface="Times New Roman" panose="02020603050405020304" pitchFamily="18" charset="0"/>
              </a:rPr>
              <a:t>.</a:t>
            </a:r>
            <a:endParaRPr lang="en-GB" dirty="0">
              <a:effectLst/>
              <a:latin typeface="+mj-lt"/>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sz="2000" dirty="0">
                <a:effectLst/>
                <a:latin typeface="+mj-lt"/>
                <a:ea typeface="Times New Roman" panose="02020603050405020304" pitchFamily="18" charset="0"/>
                <a:cs typeface="Times New Roman" panose="02020603050405020304" pitchFamily="18" charset="0"/>
              </a:rPr>
              <a:t>The platform’s safety filters won’t protect them properly.</a:t>
            </a:r>
            <a:endParaRPr lang="en-GB" dirty="0">
              <a:effectLst/>
              <a:latin typeface="+mj-lt"/>
              <a:ea typeface="Calibri" panose="020F0502020204030204" pitchFamily="34" charset="0"/>
              <a:cs typeface="Times New Roman" panose="02020603050405020304" pitchFamily="18" charset="0"/>
            </a:endParaRPr>
          </a:p>
          <a:p>
            <a:pPr>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272568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7861C0A-B0B7-BF29-F94F-ECBF5603D23E}"/>
              </a:ext>
            </a:extLst>
          </p:cNvPr>
          <p:cNvSpPr txBox="1"/>
          <p:nvPr/>
        </p:nvSpPr>
        <p:spPr>
          <a:xfrm>
            <a:off x="115503" y="17811"/>
            <a:ext cx="12076497" cy="6427978"/>
          </a:xfrm>
          <a:prstGeom prst="rect">
            <a:avLst/>
          </a:prstGeom>
          <a:noFill/>
        </p:spPr>
        <p:txBody>
          <a:bodyPr wrap="square">
            <a:spAutoFit/>
          </a:bodyPr>
          <a:lstStyle/>
          <a:p>
            <a:pPr>
              <a:lnSpc>
                <a:spcPct val="107000"/>
              </a:lnSpc>
              <a:spcAft>
                <a:spcPts val="800"/>
              </a:spcAft>
            </a:pPr>
            <a:r>
              <a:rPr lang="en-GB" sz="2400" b="1" dirty="0">
                <a:effectLst/>
                <a:latin typeface="+mj-lt"/>
                <a:ea typeface="Times New Roman" panose="02020603050405020304" pitchFamily="18" charset="0"/>
                <a:cs typeface="Times New Roman" panose="02020603050405020304" pitchFamily="18" charset="0"/>
              </a:rPr>
              <a:t>Risks for Children</a:t>
            </a:r>
            <a:endParaRPr lang="en-GB" sz="2400" dirty="0">
              <a:effectLst/>
              <a:latin typeface="+mj-lt"/>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400" dirty="0">
                <a:effectLst/>
                <a:latin typeface="+mj-lt"/>
                <a:ea typeface="Times New Roman" panose="02020603050405020304" pitchFamily="18" charset="0"/>
                <a:cs typeface="Times New Roman" panose="02020603050405020304" pitchFamily="18" charset="0"/>
              </a:rPr>
              <a:t>Exposure to </a:t>
            </a:r>
            <a:r>
              <a:rPr lang="en-GB" sz="2400" b="1" dirty="0">
                <a:effectLst/>
                <a:latin typeface="+mj-lt"/>
                <a:ea typeface="Times New Roman" panose="02020603050405020304" pitchFamily="18" charset="0"/>
                <a:cs typeface="Times New Roman" panose="02020603050405020304" pitchFamily="18" charset="0"/>
              </a:rPr>
              <a:t>inappropriate images, videos, or messages</a:t>
            </a:r>
            <a:r>
              <a:rPr lang="en-GB" sz="2400" dirty="0">
                <a:effectLst/>
                <a:latin typeface="+mj-lt"/>
                <a:ea typeface="Times New Roman" panose="02020603050405020304" pitchFamily="18" charset="0"/>
                <a:cs typeface="Times New Roman" panose="02020603050405020304" pitchFamily="18" charset="0"/>
              </a:rPr>
              <a:t>.</a:t>
            </a:r>
            <a:endParaRPr lang="en-GB" sz="2400" dirty="0">
              <a:effectLst/>
              <a:latin typeface="+mj-lt"/>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400" dirty="0">
                <a:effectLst/>
                <a:latin typeface="+mj-lt"/>
                <a:ea typeface="Times New Roman" panose="02020603050405020304" pitchFamily="18" charset="0"/>
                <a:cs typeface="Times New Roman" panose="02020603050405020304" pitchFamily="18" charset="0"/>
              </a:rPr>
              <a:t>Increased chances of </a:t>
            </a:r>
            <a:r>
              <a:rPr lang="en-GB" sz="2400" b="1" dirty="0">
                <a:effectLst/>
                <a:latin typeface="+mj-lt"/>
                <a:ea typeface="Times New Roman" panose="02020603050405020304" pitchFamily="18" charset="0"/>
                <a:cs typeface="Times New Roman" panose="02020603050405020304" pitchFamily="18" charset="0"/>
              </a:rPr>
              <a:t>online grooming or exploitation</a:t>
            </a:r>
            <a:r>
              <a:rPr lang="en-GB" sz="2400" dirty="0">
                <a:effectLst/>
                <a:latin typeface="+mj-lt"/>
                <a:ea typeface="Times New Roman" panose="02020603050405020304" pitchFamily="18" charset="0"/>
                <a:cs typeface="Times New Roman" panose="02020603050405020304" pitchFamily="18" charset="0"/>
              </a:rPr>
              <a:t>.</a:t>
            </a:r>
            <a:endParaRPr lang="en-GB" sz="2400" dirty="0">
              <a:effectLst/>
              <a:latin typeface="+mj-lt"/>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400" dirty="0">
                <a:effectLst/>
                <a:latin typeface="+mj-lt"/>
                <a:ea typeface="Times New Roman" panose="02020603050405020304" pitchFamily="18" charset="0"/>
                <a:cs typeface="Times New Roman" panose="02020603050405020304" pitchFamily="18" charset="0"/>
              </a:rPr>
              <a:t>Pressure to behave older than they are.</a:t>
            </a:r>
            <a:endParaRPr lang="en-GB" sz="2400" dirty="0">
              <a:effectLst/>
              <a:latin typeface="+mj-lt"/>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2400" dirty="0">
                <a:effectLst/>
                <a:latin typeface="+mj-lt"/>
                <a:ea typeface="Times New Roman" panose="02020603050405020304" pitchFamily="18" charset="0"/>
                <a:cs typeface="Times New Roman" panose="02020603050405020304" pitchFamily="18" charset="0"/>
              </a:rPr>
              <a:t>Difficulty managing digital wellbeing.</a:t>
            </a:r>
            <a:endParaRPr lang="en-GB" sz="2400" dirty="0">
              <a:effectLst/>
              <a:latin typeface="+mj-lt"/>
              <a:ea typeface="Calibri" panose="020F0502020204030204" pitchFamily="34" charset="0"/>
              <a:cs typeface="Times New Roman" panose="02020603050405020304" pitchFamily="18" charset="0"/>
            </a:endParaRPr>
          </a:p>
          <a:p>
            <a:pPr>
              <a:lnSpc>
                <a:spcPct val="107000"/>
              </a:lnSpc>
              <a:spcAft>
                <a:spcPts val="800"/>
              </a:spcAft>
            </a:pPr>
            <a:r>
              <a:rPr lang="en-GB" sz="2400" b="1" dirty="0">
                <a:effectLst/>
                <a:latin typeface="+mj-lt"/>
                <a:ea typeface="Times New Roman" panose="02020603050405020304" pitchFamily="18" charset="0"/>
                <a:cs typeface="Times New Roman" panose="02020603050405020304" pitchFamily="18" charset="0"/>
              </a:rPr>
              <a:t>Safer Alternatives</a:t>
            </a:r>
            <a:endParaRPr lang="en-GB" sz="2400" dirty="0">
              <a:effectLst/>
              <a:latin typeface="+mj-lt"/>
              <a:ea typeface="Calibri" panose="020F0502020204030204" pitchFamily="34" charset="0"/>
              <a:cs typeface="Times New Roman" panose="02020603050405020304" pitchFamily="18" charset="0"/>
            </a:endParaRPr>
          </a:p>
          <a:p>
            <a:pPr>
              <a:lnSpc>
                <a:spcPct val="107000"/>
              </a:lnSpc>
              <a:spcAft>
                <a:spcPts val="800"/>
              </a:spcAft>
            </a:pPr>
            <a:r>
              <a:rPr lang="en-GB" sz="2400" dirty="0">
                <a:effectLst/>
                <a:latin typeface="+mj-lt"/>
                <a:ea typeface="Times New Roman" panose="02020603050405020304" pitchFamily="18" charset="0"/>
                <a:cs typeface="Segoe UI Emoji" panose="020B0502040204020203" pitchFamily="34" charset="0"/>
              </a:rPr>
              <a:t>✅</a:t>
            </a:r>
            <a:r>
              <a:rPr lang="en-GB" sz="2400" dirty="0">
                <a:effectLst/>
                <a:latin typeface="+mj-lt"/>
                <a:ea typeface="Times New Roman" panose="02020603050405020304" pitchFamily="18" charset="0"/>
                <a:cs typeface="Times New Roman" panose="02020603050405020304" pitchFamily="18" charset="0"/>
              </a:rPr>
              <a:t> Wait until your child is the </a:t>
            </a:r>
            <a:r>
              <a:rPr lang="en-GB" sz="2400" b="1" dirty="0">
                <a:effectLst/>
                <a:latin typeface="+mj-lt"/>
                <a:ea typeface="Times New Roman" panose="02020603050405020304" pitchFamily="18" charset="0"/>
                <a:cs typeface="Times New Roman" panose="02020603050405020304" pitchFamily="18" charset="0"/>
              </a:rPr>
              <a:t>appropriate age</a:t>
            </a:r>
            <a:r>
              <a:rPr lang="en-GB" sz="2400" dirty="0">
                <a:effectLst/>
                <a:latin typeface="+mj-lt"/>
                <a:ea typeface="Times New Roman" panose="02020603050405020304" pitchFamily="18" charset="0"/>
                <a:cs typeface="Times New Roman" panose="02020603050405020304" pitchFamily="18" charset="0"/>
              </a:rPr>
              <a:t> before opening accounts.</a:t>
            </a:r>
            <a:br>
              <a:rPr lang="en-GB" sz="2400" dirty="0">
                <a:effectLst/>
                <a:latin typeface="+mj-lt"/>
                <a:ea typeface="Times New Roman" panose="02020603050405020304" pitchFamily="18" charset="0"/>
                <a:cs typeface="Times New Roman" panose="02020603050405020304" pitchFamily="18" charset="0"/>
              </a:rPr>
            </a:br>
            <a:r>
              <a:rPr lang="en-GB" sz="2400" dirty="0">
                <a:effectLst/>
                <a:latin typeface="+mj-lt"/>
                <a:ea typeface="Times New Roman" panose="02020603050405020304" pitchFamily="18" charset="0"/>
                <a:cs typeface="Segoe UI Emoji" panose="020B0502040204020203" pitchFamily="34" charset="0"/>
              </a:rPr>
              <a:t>✅</a:t>
            </a:r>
            <a:r>
              <a:rPr lang="en-GB" sz="2400" dirty="0">
                <a:effectLst/>
                <a:latin typeface="+mj-lt"/>
                <a:ea typeface="Times New Roman" panose="02020603050405020304" pitchFamily="18" charset="0"/>
                <a:cs typeface="Times New Roman" panose="02020603050405020304" pitchFamily="18" charset="0"/>
              </a:rPr>
              <a:t> Use </a:t>
            </a:r>
            <a:r>
              <a:rPr lang="en-GB" sz="2400" b="1" dirty="0">
                <a:effectLst/>
                <a:latin typeface="+mj-lt"/>
                <a:ea typeface="Times New Roman" panose="02020603050405020304" pitchFamily="18" charset="0"/>
                <a:cs typeface="Times New Roman" panose="02020603050405020304" pitchFamily="18" charset="0"/>
              </a:rPr>
              <a:t>child-friendly apps</a:t>
            </a:r>
            <a:r>
              <a:rPr lang="en-GB" sz="2400" dirty="0">
                <a:effectLst/>
                <a:latin typeface="+mj-lt"/>
                <a:ea typeface="Times New Roman" panose="02020603050405020304" pitchFamily="18" charset="0"/>
                <a:cs typeface="Times New Roman" panose="02020603050405020304" pitchFamily="18" charset="0"/>
              </a:rPr>
              <a:t> and platforms designed for younger users.</a:t>
            </a:r>
            <a:br>
              <a:rPr lang="en-GB" sz="2400" dirty="0">
                <a:effectLst/>
                <a:latin typeface="+mj-lt"/>
                <a:ea typeface="Times New Roman" panose="02020603050405020304" pitchFamily="18" charset="0"/>
                <a:cs typeface="Times New Roman" panose="02020603050405020304" pitchFamily="18" charset="0"/>
              </a:rPr>
            </a:br>
            <a:r>
              <a:rPr lang="en-GB" sz="2400" dirty="0">
                <a:effectLst/>
                <a:latin typeface="+mj-lt"/>
                <a:ea typeface="Times New Roman" panose="02020603050405020304" pitchFamily="18" charset="0"/>
                <a:cs typeface="Segoe UI Emoji" panose="020B0502040204020203" pitchFamily="34" charset="0"/>
              </a:rPr>
              <a:t>✅</a:t>
            </a:r>
            <a:r>
              <a:rPr lang="en-GB" sz="2400" dirty="0">
                <a:effectLst/>
                <a:latin typeface="+mj-lt"/>
                <a:ea typeface="Times New Roman" panose="02020603050405020304" pitchFamily="18" charset="0"/>
                <a:cs typeface="Times New Roman" panose="02020603050405020304" pitchFamily="18" charset="0"/>
              </a:rPr>
              <a:t> Set up </a:t>
            </a:r>
            <a:r>
              <a:rPr lang="en-GB" sz="2400" b="1" dirty="0">
                <a:effectLst/>
                <a:latin typeface="+mj-lt"/>
                <a:ea typeface="Times New Roman" panose="02020603050405020304" pitchFamily="18" charset="0"/>
                <a:cs typeface="Times New Roman" panose="02020603050405020304" pitchFamily="18" charset="0"/>
              </a:rPr>
              <a:t>parental controls and privacy settings</a:t>
            </a:r>
            <a:r>
              <a:rPr lang="en-GB" sz="2400" dirty="0">
                <a:effectLst/>
                <a:latin typeface="+mj-lt"/>
                <a:ea typeface="Times New Roman" panose="02020603050405020304" pitchFamily="18" charset="0"/>
                <a:cs typeface="Times New Roman" panose="02020603050405020304" pitchFamily="18" charset="0"/>
              </a:rPr>
              <a:t> on devices.</a:t>
            </a:r>
            <a:br>
              <a:rPr lang="en-GB" sz="2400" dirty="0">
                <a:effectLst/>
                <a:latin typeface="+mj-lt"/>
                <a:ea typeface="Times New Roman" panose="02020603050405020304" pitchFamily="18" charset="0"/>
                <a:cs typeface="Times New Roman" panose="02020603050405020304" pitchFamily="18" charset="0"/>
              </a:rPr>
            </a:br>
            <a:r>
              <a:rPr lang="en-GB" sz="2400" dirty="0">
                <a:effectLst/>
                <a:latin typeface="+mj-lt"/>
                <a:ea typeface="Times New Roman" panose="02020603050405020304" pitchFamily="18" charset="0"/>
                <a:cs typeface="Segoe UI Emoji" panose="020B0502040204020203" pitchFamily="34" charset="0"/>
              </a:rPr>
              <a:t>✅</a:t>
            </a:r>
            <a:r>
              <a:rPr lang="en-GB" sz="2400" dirty="0">
                <a:effectLst/>
                <a:latin typeface="+mj-lt"/>
                <a:ea typeface="Times New Roman" panose="02020603050405020304" pitchFamily="18" charset="0"/>
                <a:cs typeface="Times New Roman" panose="02020603050405020304" pitchFamily="18" charset="0"/>
              </a:rPr>
              <a:t> Talk openly with your child about </a:t>
            </a:r>
            <a:r>
              <a:rPr lang="en-GB" sz="2400" b="1" dirty="0">
                <a:effectLst/>
                <a:latin typeface="+mj-lt"/>
                <a:ea typeface="Times New Roman" panose="02020603050405020304" pitchFamily="18" charset="0"/>
                <a:cs typeface="Times New Roman" panose="02020603050405020304" pitchFamily="18" charset="0"/>
              </a:rPr>
              <a:t>online safety, peer pressure, and boundaries</a:t>
            </a:r>
            <a:r>
              <a:rPr lang="en-GB" sz="2400" dirty="0">
                <a:effectLst/>
                <a:latin typeface="+mj-lt"/>
                <a:ea typeface="Times New Roman" panose="02020603050405020304" pitchFamily="18" charset="0"/>
                <a:cs typeface="Times New Roman" panose="02020603050405020304" pitchFamily="18" charset="0"/>
              </a:rPr>
              <a:t>.</a:t>
            </a:r>
            <a:br>
              <a:rPr lang="en-GB" sz="2400" dirty="0">
                <a:effectLst/>
                <a:latin typeface="+mj-lt"/>
                <a:ea typeface="Times New Roman" panose="02020603050405020304" pitchFamily="18" charset="0"/>
                <a:cs typeface="Times New Roman" panose="02020603050405020304" pitchFamily="18" charset="0"/>
              </a:rPr>
            </a:br>
            <a:r>
              <a:rPr lang="en-GB" sz="2400" dirty="0">
                <a:effectLst/>
                <a:latin typeface="+mj-lt"/>
                <a:ea typeface="Times New Roman" panose="02020603050405020304" pitchFamily="18" charset="0"/>
                <a:cs typeface="Segoe UI Emoji" panose="020B0502040204020203" pitchFamily="34" charset="0"/>
              </a:rPr>
              <a:t>✅</a:t>
            </a:r>
            <a:r>
              <a:rPr lang="en-GB" sz="2400" dirty="0">
                <a:effectLst/>
                <a:latin typeface="+mj-lt"/>
                <a:ea typeface="Times New Roman" panose="02020603050405020304" pitchFamily="18" charset="0"/>
                <a:cs typeface="Times New Roman" panose="02020603050405020304" pitchFamily="18" charset="0"/>
              </a:rPr>
              <a:t> Regularly check in on their digital activity in a supportive way.</a:t>
            </a:r>
            <a:endParaRPr lang="en-GB" sz="2400" dirty="0">
              <a:effectLst/>
              <a:latin typeface="+mj-lt"/>
              <a:ea typeface="Calibri" panose="020F0502020204030204" pitchFamily="34" charset="0"/>
              <a:cs typeface="Times New Roman" panose="02020603050405020304" pitchFamily="18" charset="0"/>
            </a:endParaRPr>
          </a:p>
          <a:p>
            <a:pPr>
              <a:lnSpc>
                <a:spcPct val="107000"/>
              </a:lnSpc>
              <a:spcAft>
                <a:spcPts val="800"/>
              </a:spcAft>
            </a:pPr>
            <a:r>
              <a:rPr lang="en-GB" sz="2400" b="1" dirty="0">
                <a:effectLst/>
                <a:latin typeface="+mj-lt"/>
                <a:ea typeface="Times New Roman" panose="02020603050405020304" pitchFamily="18" charset="0"/>
                <a:cs typeface="Times New Roman" panose="02020603050405020304" pitchFamily="18" charset="0"/>
              </a:rPr>
              <a:t>Key Takeaway</a:t>
            </a:r>
            <a:endParaRPr lang="en-GB" sz="2400" dirty="0">
              <a:effectLst/>
              <a:latin typeface="+mj-lt"/>
              <a:ea typeface="Calibri" panose="020F0502020204030204" pitchFamily="34" charset="0"/>
              <a:cs typeface="Times New Roman" panose="02020603050405020304" pitchFamily="18" charset="0"/>
            </a:endParaRPr>
          </a:p>
          <a:p>
            <a:pPr>
              <a:lnSpc>
                <a:spcPct val="107000"/>
              </a:lnSpc>
              <a:spcAft>
                <a:spcPts val="800"/>
              </a:spcAft>
            </a:pPr>
            <a:r>
              <a:rPr lang="en-GB" sz="2400" dirty="0">
                <a:effectLst/>
                <a:latin typeface="+mj-lt"/>
                <a:ea typeface="Times New Roman" panose="02020603050405020304" pitchFamily="18" charset="0"/>
                <a:cs typeface="Times New Roman" panose="02020603050405020304" pitchFamily="18" charset="0"/>
              </a:rPr>
              <a:t>Always use your child’s </a:t>
            </a:r>
            <a:r>
              <a:rPr lang="en-GB" sz="2400" b="1" dirty="0">
                <a:effectLst/>
                <a:latin typeface="+mj-lt"/>
                <a:ea typeface="Times New Roman" panose="02020603050405020304" pitchFamily="18" charset="0"/>
                <a:cs typeface="Times New Roman" panose="02020603050405020304" pitchFamily="18" charset="0"/>
              </a:rPr>
              <a:t>real age</a:t>
            </a:r>
            <a:r>
              <a:rPr lang="en-GB" sz="2400" dirty="0">
                <a:effectLst/>
                <a:latin typeface="+mj-lt"/>
                <a:ea typeface="Times New Roman" panose="02020603050405020304" pitchFamily="18" charset="0"/>
                <a:cs typeface="Times New Roman" panose="02020603050405020304" pitchFamily="18" charset="0"/>
              </a:rPr>
              <a:t> when creating accounts. It helps platforms provide the right level of protection and ensures children only access content that is safe and appropriate.</a:t>
            </a:r>
            <a:endParaRPr lang="en-GB" sz="2400" dirty="0">
              <a:latin typeface="+mj-lt"/>
            </a:endParaRPr>
          </a:p>
        </p:txBody>
      </p:sp>
    </p:spTree>
    <p:extLst>
      <p:ext uri="{BB962C8B-B14F-4D97-AF65-F5344CB8AC3E}">
        <p14:creationId xmlns:p14="http://schemas.microsoft.com/office/powerpoint/2010/main" val="41250818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Parent Partnership</a:t>
            </a:r>
          </a:p>
        </p:txBody>
      </p:sp>
      <p:sp>
        <p:nvSpPr>
          <p:cNvPr id="3" name="Content Placeholder 2"/>
          <p:cNvSpPr>
            <a:spLocks noGrp="1"/>
          </p:cNvSpPr>
          <p:nvPr>
            <p:ph idx="1"/>
          </p:nvPr>
        </p:nvSpPr>
        <p:spPr/>
        <p:txBody>
          <a:bodyPr/>
          <a:lstStyle/>
          <a:p>
            <a:pPr marL="0" indent="0">
              <a:buNone/>
            </a:pPr>
            <a:r>
              <a:rPr lang="en-GB" dirty="0"/>
              <a:t>We have summarised our expectations into a document. Please can you familiarise yourself with it. It outlines not just expectations for parents but for pupils and teachers also.</a:t>
            </a:r>
          </a:p>
        </p:txBody>
      </p:sp>
    </p:spTree>
    <p:extLst>
      <p:ext uri="{BB962C8B-B14F-4D97-AF65-F5344CB8AC3E}">
        <p14:creationId xmlns:p14="http://schemas.microsoft.com/office/powerpoint/2010/main" val="11261316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Questions</a:t>
            </a:r>
          </a:p>
        </p:txBody>
      </p:sp>
      <p:sp>
        <p:nvSpPr>
          <p:cNvPr id="3" name="Content Placeholder 2"/>
          <p:cNvSpPr>
            <a:spLocks noGrp="1"/>
          </p:cNvSpPr>
          <p:nvPr>
            <p:ph idx="1"/>
          </p:nvPr>
        </p:nvSpPr>
        <p:spPr/>
        <p:txBody>
          <a:bodyPr/>
          <a:lstStyle/>
          <a:p>
            <a:pPr marL="0" indent="0" algn="ctr">
              <a:buNone/>
            </a:pPr>
            <a:r>
              <a:rPr lang="en-GB" dirty="0"/>
              <a:t>Thank you for attending the Parent Information Meeting for Y4</a:t>
            </a:r>
          </a:p>
          <a:p>
            <a:pPr marL="0" indent="0" algn="ctr">
              <a:buNone/>
            </a:pPr>
            <a:endParaRPr lang="en-GB" dirty="0"/>
          </a:p>
          <a:p>
            <a:pPr marL="0" indent="0" algn="ctr">
              <a:buNone/>
            </a:pPr>
            <a:endParaRPr lang="en-GB" dirty="0"/>
          </a:p>
        </p:txBody>
      </p:sp>
    </p:spTree>
    <p:extLst>
      <p:ext uri="{BB962C8B-B14F-4D97-AF65-F5344CB8AC3E}">
        <p14:creationId xmlns:p14="http://schemas.microsoft.com/office/powerpoint/2010/main" val="25148978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1913</TotalTime>
  <Words>1853</Words>
  <Application>Microsoft Office PowerPoint</Application>
  <PresentationFormat>Widescreen</PresentationFormat>
  <Paragraphs>165</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Calibri Light</vt:lpstr>
      <vt:lpstr>Courier New</vt:lpstr>
      <vt:lpstr>Symbol</vt:lpstr>
      <vt:lpstr>Office Theme</vt:lpstr>
      <vt:lpstr>Parent Information Meeting for Y4</vt:lpstr>
      <vt:lpstr>Catholic Ethos</vt:lpstr>
      <vt:lpstr>Attendance</vt:lpstr>
      <vt:lpstr>Punctuality</vt:lpstr>
      <vt:lpstr>Presentation of Work</vt:lpstr>
      <vt:lpstr>Presentation of Work</vt:lpstr>
      <vt:lpstr>Rosenshines Principles of Learning</vt:lpstr>
      <vt:lpstr>Homework</vt:lpstr>
      <vt:lpstr>Behaviour</vt:lpstr>
      <vt:lpstr>Behaviour</vt:lpstr>
      <vt:lpstr>Behaviour</vt:lpstr>
      <vt:lpstr>Uniform</vt:lpstr>
      <vt:lpstr>Communication</vt:lpstr>
      <vt:lpstr>Sharing and Resolving Concerns</vt:lpstr>
      <vt:lpstr>SEND</vt:lpstr>
      <vt:lpstr>Safeguarding</vt:lpstr>
      <vt:lpstr>Enrichment Opportunities</vt:lpstr>
      <vt:lpstr>Statutory Assessments</vt:lpstr>
      <vt:lpstr>Pupil Premium</vt:lpstr>
      <vt:lpstr>PowerPoint Presentation</vt:lpstr>
      <vt:lpstr>PowerPoint Presentation</vt:lpstr>
      <vt:lpstr>Parent Partnership</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Homework</dc:title>
  <dc:creator>Carol Ashcroft</dc:creator>
  <cp:lastModifiedBy>Kate Yarnold</cp:lastModifiedBy>
  <cp:revision>63</cp:revision>
  <dcterms:created xsi:type="dcterms:W3CDTF">2023-09-17T10:37:59Z</dcterms:created>
  <dcterms:modified xsi:type="dcterms:W3CDTF">2025-09-08T12:52:00Z</dcterms:modified>
</cp:coreProperties>
</file>