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61" r:id="rId3"/>
    <p:sldId id="260" r:id="rId4"/>
    <p:sldId id="276" r:id="rId5"/>
    <p:sldId id="284" r:id="rId6"/>
    <p:sldId id="256" r:id="rId7"/>
    <p:sldId id="279" r:id="rId8"/>
    <p:sldId id="258" r:id="rId9"/>
    <p:sldId id="262" r:id="rId10"/>
    <p:sldId id="263" r:id="rId11"/>
    <p:sldId id="281" r:id="rId12"/>
    <p:sldId id="264" r:id="rId13"/>
    <p:sldId id="271" r:id="rId14"/>
    <p:sldId id="282" r:id="rId15"/>
    <p:sldId id="265" r:id="rId16"/>
    <p:sldId id="268" r:id="rId17"/>
    <p:sldId id="269" r:id="rId18"/>
    <p:sldId id="26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227" autoAdjust="0"/>
    <p:restoredTop sz="94660"/>
  </p:normalViewPr>
  <p:slideViewPr>
    <p:cSldViewPr snapToGrid="0">
      <p:cViewPr varScale="1">
        <p:scale>
          <a:sx n="63" d="100"/>
          <a:sy n="63" d="100"/>
        </p:scale>
        <p:origin x="6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4110135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54915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462CF5-25D2-4581-BEE3-97A067AF24E0}"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824099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462CF5-25D2-4581-BEE3-97A067AF24E0}"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76314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462CF5-25D2-4581-BEE3-97A067AF24E0}"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069250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462CF5-25D2-4581-BEE3-97A067AF24E0}"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357128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462CF5-25D2-4581-BEE3-97A067AF24E0}"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56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163145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680619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91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629997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462CF5-25D2-4581-BEE3-97A067AF24E0}" type="datetimeFigureOut">
              <a:rPr lang="en-GB" smtClean="0"/>
              <a:t>08/09/2026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BCD2E0-3E24-44E2-885A-893405681836}" type="slidenum">
              <a:rPr lang="en-GB" smtClean="0"/>
              <a:t>‹#›</a:t>
            </a:fld>
            <a:endParaRPr lang="en-GB"/>
          </a:p>
        </p:txBody>
      </p:sp>
    </p:spTree>
    <p:extLst>
      <p:ext uri="{BB962C8B-B14F-4D97-AF65-F5344CB8AC3E}">
        <p14:creationId xmlns:p14="http://schemas.microsoft.com/office/powerpoint/2010/main" val="1564057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4489"/>
            <a:ext cx="10515600" cy="1325563"/>
          </a:xfrm>
        </p:spPr>
        <p:txBody>
          <a:bodyPr/>
          <a:lstStyle/>
          <a:p>
            <a:pPr algn="ctr"/>
            <a:r>
              <a:rPr lang="en-GB" dirty="0"/>
              <a:t>Parent Information Meeting for Y6</a:t>
            </a:r>
          </a:p>
        </p:txBody>
      </p:sp>
      <p:sp>
        <p:nvSpPr>
          <p:cNvPr id="3" name="Content Placeholder 2"/>
          <p:cNvSpPr>
            <a:spLocks noGrp="1"/>
          </p:cNvSpPr>
          <p:nvPr>
            <p:ph idx="1"/>
          </p:nvPr>
        </p:nvSpPr>
        <p:spPr/>
        <p:txBody>
          <a:bodyPr/>
          <a:lstStyle/>
          <a:p>
            <a:pPr marL="0" indent="0" algn="ctr">
              <a:buNone/>
            </a:pPr>
            <a:r>
              <a:rPr lang="en-GB" dirty="0"/>
              <a:t>Welcome to our Parent Information Meeting</a:t>
            </a:r>
          </a:p>
          <a:p>
            <a:pPr marL="0" indent="0">
              <a:buNone/>
            </a:pPr>
            <a:endParaRPr lang="en-GB" dirty="0"/>
          </a:p>
          <a:p>
            <a:pPr marL="0" indent="0" algn="ctr">
              <a:buNone/>
            </a:pPr>
            <a:r>
              <a:rPr lang="en-GB" dirty="0"/>
              <a:t>Aim </a:t>
            </a:r>
          </a:p>
          <a:p>
            <a:r>
              <a:rPr lang="en-GB" dirty="0"/>
              <a:t>To provide information about what is happening in your child’s year group e.g. the curriculum and enrichment opportunities.</a:t>
            </a:r>
          </a:p>
          <a:p>
            <a:pPr marL="0" indent="0">
              <a:buNone/>
            </a:pPr>
            <a:r>
              <a:rPr lang="en-GB" dirty="0"/>
              <a:t> </a:t>
            </a:r>
          </a:p>
          <a:p>
            <a:r>
              <a:rPr lang="en-GB" dirty="0"/>
              <a:t>To communicate clearly our expectations about behaviour, uniform, attendance, homework and positive relationships.</a:t>
            </a:r>
          </a:p>
          <a:p>
            <a:pPr marL="0" indent="0">
              <a:buNone/>
            </a:pPr>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55184" y="365760"/>
            <a:ext cx="1998616" cy="1324292"/>
          </a:xfrm>
          <a:prstGeom prst="rect">
            <a:avLst/>
          </a:prstGeom>
          <a:noFill/>
          <a:ln>
            <a:noFill/>
          </a:ln>
        </p:spPr>
      </p:pic>
    </p:spTree>
    <p:extLst>
      <p:ext uri="{BB962C8B-B14F-4D97-AF65-F5344CB8AC3E}">
        <p14:creationId xmlns:p14="http://schemas.microsoft.com/office/powerpoint/2010/main" val="1161559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Catholic Ethos</a:t>
            </a:r>
          </a:p>
        </p:txBody>
      </p:sp>
      <p:sp>
        <p:nvSpPr>
          <p:cNvPr id="3" name="Content Placeholder 2"/>
          <p:cNvSpPr>
            <a:spLocks noGrp="1"/>
          </p:cNvSpPr>
          <p:nvPr>
            <p:ph idx="1"/>
          </p:nvPr>
        </p:nvSpPr>
        <p:spPr/>
        <p:txBody>
          <a:bodyPr>
            <a:normAutofit/>
          </a:bodyPr>
          <a:lstStyle/>
          <a:p>
            <a:pPr marL="0" indent="0" algn="ctr">
              <a:buNone/>
            </a:pPr>
            <a:r>
              <a:rPr lang="en-GB" b="1" dirty="0"/>
              <a:t>Everything we do is underpinned by our Catholic ethos</a:t>
            </a:r>
          </a:p>
          <a:p>
            <a:pPr marL="0" indent="0">
              <a:buNone/>
            </a:pPr>
            <a:r>
              <a:rPr lang="en-GB" dirty="0"/>
              <a:t>As a Catholic School, we seek to live out the values of Jesus Christ. We promote these values by our words and deeds recognising that every child is unique and is created in the image of God. </a:t>
            </a:r>
          </a:p>
          <a:p>
            <a:pPr marL="0" indent="0">
              <a:buNone/>
            </a:pPr>
            <a:r>
              <a:rPr lang="en-GB" dirty="0"/>
              <a:t>Jesus told us to "Love one another as I have loved you" and this reminds us every day to go the extra mile for the children within our care. </a:t>
            </a:r>
          </a:p>
          <a:p>
            <a:pPr marL="0" indent="0">
              <a:buNone/>
            </a:pPr>
            <a:r>
              <a:rPr lang="en-GB" dirty="0"/>
              <a:t>Our Lady of the Wayside is a school we are all proud of. Our school is a vibrant, positive place that provides a safe and welcoming environment in which to learn.</a:t>
            </a:r>
            <a:endParaRPr lang="en-GB" dirty="0">
              <a:solidFill>
                <a:srgbClr val="00B050"/>
              </a:solidFill>
            </a:endParaRPr>
          </a:p>
          <a:p>
            <a:pPr marL="0" indent="0">
              <a:buNone/>
            </a:pPr>
            <a:endParaRPr lang="en-GB" dirty="0">
              <a:solidFill>
                <a:srgbClr val="00B050"/>
              </a:solidFill>
            </a:endParaRPr>
          </a:p>
        </p:txBody>
      </p:sp>
    </p:spTree>
    <p:extLst>
      <p:ext uri="{BB962C8B-B14F-4D97-AF65-F5344CB8AC3E}">
        <p14:creationId xmlns:p14="http://schemas.microsoft.com/office/powerpoint/2010/main" val="659991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Attendance</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Good attendance will ensure that your child will have the best chance to achieve their academic potential and have real opportunity in further education and the world of work. </a:t>
            </a:r>
          </a:p>
          <a:p>
            <a:pPr marL="0" indent="0">
              <a:buNone/>
            </a:pPr>
            <a:r>
              <a:rPr lang="en-GB" dirty="0"/>
              <a:t>Did you know that…</a:t>
            </a:r>
          </a:p>
          <a:p>
            <a:pPr marL="0" indent="0">
              <a:buNone/>
            </a:pPr>
            <a:r>
              <a:rPr lang="en-GB" dirty="0"/>
              <a:t>95%		9 days		2 weeks	 50 lessons missed</a:t>
            </a:r>
          </a:p>
          <a:p>
            <a:pPr marL="0" indent="0">
              <a:buNone/>
            </a:pPr>
            <a:r>
              <a:rPr lang="en-GB" dirty="0"/>
              <a:t>90%		19 days	4 weeks	 100 lessons missed</a:t>
            </a:r>
          </a:p>
          <a:p>
            <a:pPr marL="0" indent="0">
              <a:buNone/>
            </a:pPr>
            <a:r>
              <a:rPr lang="en-GB" dirty="0"/>
              <a:t>85%		29 days	6 weeks	 150 lessons missed</a:t>
            </a:r>
          </a:p>
          <a:p>
            <a:pPr marL="0" indent="0">
              <a:buNone/>
            </a:pPr>
            <a:endParaRPr lang="en-GB" dirty="0"/>
          </a:p>
          <a:p>
            <a:pPr marL="0" indent="0">
              <a:buNone/>
            </a:pPr>
            <a:r>
              <a:rPr lang="en-GB" dirty="0"/>
              <a:t>It may be tempting to book a family holiday in term time to save on costs.  However, this has a major impact on learning. </a:t>
            </a:r>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1927622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Punctuality</a:t>
            </a:r>
          </a:p>
        </p:txBody>
      </p:sp>
      <p:sp>
        <p:nvSpPr>
          <p:cNvPr id="3" name="Content Placeholder 2"/>
          <p:cNvSpPr>
            <a:spLocks noGrp="1"/>
          </p:cNvSpPr>
          <p:nvPr>
            <p:ph idx="1"/>
          </p:nvPr>
        </p:nvSpPr>
        <p:spPr>
          <a:xfrm>
            <a:off x="1066800" y="1825625"/>
            <a:ext cx="10515600" cy="4351338"/>
          </a:xfrm>
        </p:spPr>
        <p:txBody>
          <a:bodyPr>
            <a:normAutofit/>
          </a:bodyPr>
          <a:lstStyle/>
          <a:p>
            <a:pPr marL="0" indent="0">
              <a:buNone/>
            </a:pPr>
            <a:r>
              <a:rPr lang="en-GB" dirty="0"/>
              <a:t>This year, we are having a drive ensure that all children are in school punctually and ready to learn. Regular lateness to school, even by a few minutes, is disruptive to the class and possibly upsetting for your child.</a:t>
            </a:r>
          </a:p>
          <a:p>
            <a:r>
              <a:rPr lang="en-GB" dirty="0"/>
              <a:t>Children should be in school before 8.55am. Lateness after 9.05am will be recorded as unauthorised.</a:t>
            </a:r>
          </a:p>
          <a:p>
            <a:pPr marL="0" indent="0">
              <a:buNone/>
            </a:pPr>
            <a:endParaRPr lang="en-GB" dirty="0"/>
          </a:p>
        </p:txBody>
      </p:sp>
    </p:spTree>
    <p:extLst>
      <p:ext uri="{BB962C8B-B14F-4D97-AF65-F5344CB8AC3E}">
        <p14:creationId xmlns:p14="http://schemas.microsoft.com/office/powerpoint/2010/main" val="1111360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20256" y="50074"/>
            <a:ext cx="8151058" cy="1176630"/>
          </a:xfrm>
          <a:prstGeom prst="rect">
            <a:avLst/>
          </a:prstGeom>
        </p:spPr>
      </p:pic>
      <p:sp>
        <p:nvSpPr>
          <p:cNvPr id="4" name="Rectangle 3"/>
          <p:cNvSpPr/>
          <p:nvPr/>
        </p:nvSpPr>
        <p:spPr>
          <a:xfrm>
            <a:off x="2125056" y="1168848"/>
            <a:ext cx="8046720" cy="1815882"/>
          </a:xfrm>
          <a:prstGeom prst="rect">
            <a:avLst/>
          </a:prstGeom>
        </p:spPr>
        <p:txBody>
          <a:bodyPr wrap="square">
            <a:spAutoFit/>
          </a:bodyPr>
          <a:lstStyle/>
          <a:p>
            <a:pPr fontAlgn="t"/>
            <a:r>
              <a:rPr lang="en-GB" sz="2800" b="0" i="0" dirty="0">
                <a:solidFill>
                  <a:srgbClr val="000000"/>
                </a:solidFill>
                <a:effectLst/>
                <a:latin typeface="Calibri" panose="020F0502020204030204" pitchFamily="34" charset="0"/>
                <a:cs typeface="Calibri" panose="020F0502020204030204" pitchFamily="34" charset="0"/>
              </a:rPr>
              <a:t>Please find a comprehensive account of the year 6 curriculum on the school website.</a:t>
            </a:r>
          </a:p>
          <a:p>
            <a:pPr fontAlgn="t"/>
            <a:endParaRPr lang="en-GB" sz="2800" dirty="0">
              <a:solidFill>
                <a:srgbClr val="000000"/>
              </a:solidFill>
              <a:latin typeface="Calibri" panose="020F0502020204030204" pitchFamily="34" charset="0"/>
              <a:cs typeface="Calibri" panose="020F0502020204030204" pitchFamily="34" charset="0"/>
            </a:endParaRPr>
          </a:p>
          <a:p>
            <a:pPr fontAlgn="t"/>
            <a:endParaRPr lang="en-GB" sz="2800" b="0" i="0" dirty="0">
              <a:solidFill>
                <a:srgbClr val="000000"/>
              </a:solidFill>
              <a:effectLst/>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D252F0E3-FF05-C28E-BF6F-BBFD21EDA733}"/>
              </a:ext>
            </a:extLst>
          </p:cNvPr>
          <p:cNvPicPr>
            <a:picLocks noChangeAspect="1"/>
          </p:cNvPicPr>
          <p:nvPr/>
        </p:nvPicPr>
        <p:blipFill>
          <a:blip r:embed="rId3"/>
          <a:stretch>
            <a:fillRect/>
          </a:stretch>
        </p:blipFill>
        <p:spPr>
          <a:xfrm>
            <a:off x="2020224" y="2978126"/>
            <a:ext cx="5898319" cy="1902483"/>
          </a:xfrm>
          <a:prstGeom prst="rect">
            <a:avLst/>
          </a:prstGeom>
        </p:spPr>
      </p:pic>
    </p:spTree>
    <p:extLst>
      <p:ext uri="{BB962C8B-B14F-4D97-AF65-F5344CB8AC3E}">
        <p14:creationId xmlns:p14="http://schemas.microsoft.com/office/powerpoint/2010/main" val="1451378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a:t>Homework</a:t>
            </a:r>
          </a:p>
        </p:txBody>
      </p:sp>
      <p:sp>
        <p:nvSpPr>
          <p:cNvPr id="5" name="Content Placeholder 4"/>
          <p:cNvSpPr>
            <a:spLocks noGrp="1"/>
          </p:cNvSpPr>
          <p:nvPr>
            <p:ph idx="1"/>
          </p:nvPr>
        </p:nvSpPr>
        <p:spPr/>
        <p:txBody>
          <a:bodyPr>
            <a:normAutofit/>
          </a:bodyPr>
          <a:lstStyle/>
          <a:p>
            <a:pPr marL="0" indent="0">
              <a:buNone/>
            </a:pPr>
            <a:endParaRPr lang="en-GB" dirty="0"/>
          </a:p>
          <a:p>
            <a:pPr marL="0" indent="0">
              <a:buNone/>
            </a:pPr>
            <a:r>
              <a:rPr lang="en-GB" dirty="0"/>
              <a:t>We ask that you encourage your child to complete homework tasks and to contact teachers (or encourage their children to) if their child needs extra support with homework or if the homework is late/incomplete</a:t>
            </a:r>
          </a:p>
          <a:p>
            <a:pPr marL="0" indent="0">
              <a:buNone/>
            </a:pPr>
            <a:endParaRPr lang="en-GB" dirty="0"/>
          </a:p>
          <a:p>
            <a:pPr marL="0" indent="0">
              <a:buNone/>
            </a:pPr>
            <a:r>
              <a:rPr lang="en-GB" dirty="0"/>
              <a:t>15 minutes reading per evening/morning – signed diary</a:t>
            </a:r>
          </a:p>
          <a:p>
            <a:pPr marL="0" indent="0">
              <a:buNone/>
            </a:pPr>
            <a:r>
              <a:rPr lang="en-GB" dirty="0"/>
              <a:t>SPAG.com</a:t>
            </a:r>
          </a:p>
          <a:p>
            <a:pPr marL="0" indent="0">
              <a:buNone/>
            </a:pPr>
            <a:r>
              <a:rPr lang="en-GB" dirty="0" err="1"/>
              <a:t>MyMaths</a:t>
            </a:r>
            <a:endParaRPr lang="en-GB" dirty="0"/>
          </a:p>
          <a:p>
            <a:pPr marL="0" indent="0">
              <a:buNone/>
            </a:pPr>
            <a:r>
              <a:rPr lang="en-GB" dirty="0"/>
              <a:t>SATs Practice Papers</a:t>
            </a:r>
          </a:p>
          <a:p>
            <a:pPr marL="0" indent="0">
              <a:buNone/>
            </a:pPr>
            <a:endParaRPr lang="en-GB" dirty="0"/>
          </a:p>
        </p:txBody>
      </p:sp>
    </p:spTree>
    <p:extLst>
      <p:ext uri="{BB962C8B-B14F-4D97-AF65-F5344CB8AC3E}">
        <p14:creationId xmlns:p14="http://schemas.microsoft.com/office/powerpoint/2010/main" val="638967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Behaviour</a:t>
            </a:r>
          </a:p>
        </p:txBody>
      </p:sp>
      <p:sp>
        <p:nvSpPr>
          <p:cNvPr id="3" name="Content Placeholder 2"/>
          <p:cNvSpPr>
            <a:spLocks noGrp="1"/>
          </p:cNvSpPr>
          <p:nvPr>
            <p:ph idx="1"/>
          </p:nvPr>
        </p:nvSpPr>
        <p:spPr/>
        <p:txBody>
          <a:bodyPr>
            <a:normAutofit fontScale="92500" lnSpcReduction="20000"/>
          </a:bodyPr>
          <a:lstStyle/>
          <a:p>
            <a:pPr marL="0" indent="0">
              <a:buNone/>
            </a:pPr>
            <a:r>
              <a:rPr lang="en-GB" b="1" u="sng" dirty="0"/>
              <a:t>Responding to inappropriate behaviour</a:t>
            </a:r>
            <a:endParaRPr lang="en-GB" dirty="0"/>
          </a:p>
          <a:p>
            <a:pPr marL="0" indent="0">
              <a:buNone/>
            </a:pPr>
            <a:r>
              <a:rPr lang="en-GB" dirty="0"/>
              <a:t>Staff will respond to inappropriate behaviour predictably, promptly and in a consistent, fair and proportionate manner so that pupils know with certainty that inappropriate behaviour will always be addressed. </a:t>
            </a:r>
          </a:p>
          <a:p>
            <a:pPr marL="0" indent="0">
              <a:buNone/>
            </a:pPr>
            <a:endParaRPr lang="en-GB" dirty="0"/>
          </a:p>
          <a:p>
            <a:pPr marL="0" indent="0">
              <a:buNone/>
            </a:pPr>
            <a:r>
              <a:rPr lang="en-GB" dirty="0"/>
              <a:t>At OLW, we have a ‘stepped approach’ for addressing low level behaviours. </a:t>
            </a:r>
          </a:p>
          <a:p>
            <a:pPr marL="0" indent="0">
              <a:buNone/>
            </a:pPr>
            <a:endParaRPr lang="en-GB" b="1" dirty="0"/>
          </a:p>
          <a:p>
            <a:pPr marL="0" indent="0">
              <a:buNone/>
            </a:pPr>
            <a:r>
              <a:rPr lang="en-GB" b="1" dirty="0"/>
              <a:t>Step 1 - Reminder</a:t>
            </a:r>
            <a:endParaRPr lang="en-GB" dirty="0"/>
          </a:p>
          <a:p>
            <a:pPr marL="0" indent="0">
              <a:buNone/>
            </a:pPr>
            <a:r>
              <a:rPr lang="en-GB" b="1" dirty="0"/>
              <a:t>Step 2 – 2</a:t>
            </a:r>
            <a:r>
              <a:rPr lang="en-GB" b="1" baseline="30000" dirty="0"/>
              <a:t>nd</a:t>
            </a:r>
            <a:r>
              <a:rPr lang="en-GB" b="1" dirty="0"/>
              <a:t> verbal warning</a:t>
            </a:r>
            <a:endParaRPr lang="en-GB" dirty="0"/>
          </a:p>
          <a:p>
            <a:pPr marL="0" indent="0">
              <a:buNone/>
            </a:pPr>
            <a:r>
              <a:rPr lang="en-GB" b="1" dirty="0"/>
              <a:t>Step 3 – Calm time</a:t>
            </a:r>
          </a:p>
          <a:p>
            <a:pPr marL="0" indent="0">
              <a:buNone/>
            </a:pPr>
            <a:r>
              <a:rPr lang="en-GB" b="1" dirty="0"/>
              <a:t>Step 4 – Repair time</a:t>
            </a:r>
            <a:endParaRPr lang="en-GB" dirty="0"/>
          </a:p>
        </p:txBody>
      </p:sp>
    </p:spTree>
    <p:extLst>
      <p:ext uri="{BB962C8B-B14F-4D97-AF65-F5344CB8AC3E}">
        <p14:creationId xmlns:p14="http://schemas.microsoft.com/office/powerpoint/2010/main" val="1974907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Uniform</a:t>
            </a:r>
          </a:p>
        </p:txBody>
      </p:sp>
      <p:sp>
        <p:nvSpPr>
          <p:cNvPr id="3" name="Content Placeholder 2"/>
          <p:cNvSpPr>
            <a:spLocks noGrp="1"/>
          </p:cNvSpPr>
          <p:nvPr>
            <p:ph idx="1"/>
          </p:nvPr>
        </p:nvSpPr>
        <p:spPr/>
        <p:txBody>
          <a:bodyPr/>
          <a:lstStyle/>
          <a:p>
            <a:r>
              <a:rPr lang="en-GB" dirty="0"/>
              <a:t>Please ensure that your child wears the correct school uniform and PE uniform</a:t>
            </a:r>
          </a:p>
          <a:p>
            <a:r>
              <a:rPr lang="en-GB" dirty="0"/>
              <a:t>That uniform is labelled</a:t>
            </a:r>
            <a:endParaRPr lang="en-GB" dirty="0">
              <a:solidFill>
                <a:srgbClr val="00B050"/>
              </a:solidFill>
            </a:endParaRPr>
          </a:p>
          <a:p>
            <a:r>
              <a:rPr lang="en-GB" dirty="0"/>
              <a:t>PE – hair tied up, no jewellery or smart watches</a:t>
            </a:r>
          </a:p>
        </p:txBody>
      </p:sp>
    </p:spTree>
    <p:extLst>
      <p:ext uri="{BB962C8B-B14F-4D97-AF65-F5344CB8AC3E}">
        <p14:creationId xmlns:p14="http://schemas.microsoft.com/office/powerpoint/2010/main" val="2316818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Communication</a:t>
            </a:r>
          </a:p>
        </p:txBody>
      </p:sp>
      <p:sp>
        <p:nvSpPr>
          <p:cNvPr id="3" name="Content Placeholder 2"/>
          <p:cNvSpPr>
            <a:spLocks noGrp="1"/>
          </p:cNvSpPr>
          <p:nvPr>
            <p:ph idx="1"/>
          </p:nvPr>
        </p:nvSpPr>
        <p:spPr/>
        <p:txBody>
          <a:bodyPr>
            <a:normAutofit/>
          </a:bodyPr>
          <a:lstStyle/>
          <a:p>
            <a:r>
              <a:rPr lang="en-GB" dirty="0"/>
              <a:t>ParentPay</a:t>
            </a:r>
          </a:p>
          <a:p>
            <a:pPr marL="0" indent="0">
              <a:buNone/>
            </a:pPr>
            <a:endParaRPr lang="en-GB" dirty="0"/>
          </a:p>
          <a:p>
            <a:r>
              <a:rPr lang="en-GB" dirty="0"/>
              <a:t>Marvellous Me</a:t>
            </a:r>
          </a:p>
          <a:p>
            <a:r>
              <a:rPr lang="en-GB" dirty="0"/>
              <a:t>Instagram</a:t>
            </a:r>
          </a:p>
          <a:p>
            <a:r>
              <a:rPr lang="en-GB" dirty="0"/>
              <a:t>Website</a:t>
            </a:r>
          </a:p>
          <a:p>
            <a:pPr marL="0" indent="0">
              <a:buNone/>
            </a:pPr>
            <a:endParaRPr lang="en-GB" dirty="0"/>
          </a:p>
          <a:p>
            <a:pPr marL="0" indent="0">
              <a:buNone/>
            </a:pPr>
            <a:r>
              <a:rPr lang="en-GB" dirty="0"/>
              <a:t>Through school email – 3 days to respond.</a:t>
            </a:r>
          </a:p>
          <a:p>
            <a:pPr>
              <a:buFontTx/>
              <a:buChar char="-"/>
            </a:pPr>
            <a:endParaRPr lang="en-GB" dirty="0"/>
          </a:p>
          <a:p>
            <a:endParaRPr lang="en-GB" dirty="0"/>
          </a:p>
          <a:p>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70111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Sharing and Resolving Concerns</a:t>
            </a:r>
          </a:p>
        </p:txBody>
      </p:sp>
      <p:sp>
        <p:nvSpPr>
          <p:cNvPr id="3" name="Content Placeholder 2"/>
          <p:cNvSpPr>
            <a:spLocks noGrp="1"/>
          </p:cNvSpPr>
          <p:nvPr>
            <p:ph idx="1"/>
          </p:nvPr>
        </p:nvSpPr>
        <p:spPr>
          <a:xfrm>
            <a:off x="838200" y="1419224"/>
            <a:ext cx="10515600" cy="5146675"/>
          </a:xfrm>
        </p:spPr>
        <p:txBody>
          <a:bodyPr>
            <a:normAutofit fontScale="70000" lnSpcReduction="20000"/>
          </a:bodyPr>
          <a:lstStyle/>
          <a:p>
            <a:pPr marL="0" indent="0">
              <a:buNone/>
            </a:pPr>
            <a:endParaRPr lang="en-GB" dirty="0"/>
          </a:p>
          <a:p>
            <a:pPr marL="0" indent="0">
              <a:buNone/>
            </a:pPr>
            <a:r>
              <a:rPr lang="en-GB" sz="3400" dirty="0"/>
              <a:t>A reminder that we have clear pathways to ensure a concern you may have is quickly and effectively resolved. The pathway is:</a:t>
            </a:r>
          </a:p>
          <a:p>
            <a:pPr marL="0" indent="0">
              <a:buNone/>
            </a:pPr>
            <a:r>
              <a:rPr lang="en-GB" sz="3400" b="1" dirty="0"/>
              <a:t>Stage 1:</a:t>
            </a:r>
            <a:r>
              <a:rPr lang="en-GB" sz="3400" dirty="0"/>
              <a:t> </a:t>
            </a:r>
          </a:p>
          <a:p>
            <a:pPr marL="0" indent="0">
              <a:buNone/>
            </a:pPr>
            <a:r>
              <a:rPr lang="en-GB" sz="3400" dirty="0"/>
              <a:t>Discuss your concern with your child’s class teacher. They will work with you to discuss and resolve your concern. Please allow sufficient time for this process to be completed. </a:t>
            </a:r>
          </a:p>
          <a:p>
            <a:pPr marL="0" indent="0">
              <a:buNone/>
            </a:pPr>
            <a:r>
              <a:rPr lang="en-GB" sz="3400" b="1" dirty="0"/>
              <a:t>Stage 2:</a:t>
            </a:r>
            <a:r>
              <a:rPr lang="en-GB" sz="3400" dirty="0"/>
              <a:t> </a:t>
            </a:r>
          </a:p>
          <a:p>
            <a:pPr marL="0" indent="0">
              <a:buNone/>
            </a:pPr>
            <a:r>
              <a:rPr lang="en-GB" sz="3400" dirty="0"/>
              <a:t>Please escalate your concern to your child’s Phase Leader who will consider your concern and review the response given by your child’s class teacher. The Phase Leaders for academic year 2026-2027:</a:t>
            </a:r>
          </a:p>
          <a:p>
            <a:r>
              <a:rPr lang="en-GB" sz="3400" dirty="0"/>
              <a:t>Early Phase (Nursery and Reception) Mrs Ashcroft</a:t>
            </a:r>
          </a:p>
          <a:p>
            <a:r>
              <a:rPr lang="en-GB" sz="3400" dirty="0"/>
              <a:t>Lower Phase (Year 1 and Year 2) Mrs Compton</a:t>
            </a:r>
          </a:p>
          <a:p>
            <a:r>
              <a:rPr lang="en-GB" sz="3400" dirty="0"/>
              <a:t>Middle Phase (Year 3 and Year 4) Miss Yarnold</a:t>
            </a:r>
          </a:p>
          <a:p>
            <a:r>
              <a:rPr lang="en-GB" sz="3400" dirty="0"/>
              <a:t>Upper Phase (Year 5 and Year 6) Mr Craggs</a:t>
            </a:r>
          </a:p>
        </p:txBody>
      </p:sp>
    </p:spTree>
    <p:extLst>
      <p:ext uri="{BB962C8B-B14F-4D97-AF65-F5344CB8AC3E}">
        <p14:creationId xmlns:p14="http://schemas.microsoft.com/office/powerpoint/2010/main" val="779435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Sharing and Resolving Concerns</a:t>
            </a:r>
          </a:p>
        </p:txBody>
      </p:sp>
      <p:sp>
        <p:nvSpPr>
          <p:cNvPr id="3" name="Content Placeholder 2"/>
          <p:cNvSpPr>
            <a:spLocks noGrp="1"/>
          </p:cNvSpPr>
          <p:nvPr>
            <p:ph idx="1"/>
          </p:nvPr>
        </p:nvSpPr>
        <p:spPr/>
        <p:txBody>
          <a:bodyPr>
            <a:normAutofit fontScale="85000" lnSpcReduction="10000"/>
          </a:bodyPr>
          <a:lstStyle/>
          <a:p>
            <a:pPr marL="0" indent="0">
              <a:buNone/>
            </a:pPr>
            <a:r>
              <a:rPr lang="en-GB" b="1" dirty="0"/>
              <a:t>Stage 3:</a:t>
            </a:r>
          </a:p>
          <a:p>
            <a:pPr marL="0" indent="0">
              <a:buNone/>
            </a:pPr>
            <a:r>
              <a:rPr lang="en-GB" dirty="0"/>
              <a:t>Please escalate your concern to Mrs Ashcroft, Deputy Headteacher, if your child is in Middle and Upper Phase. Mrs Ashcroft will consider your concern and review the responses given by your child’s class teacher and your child’s Phase Leader. Please complete a parent escalation form at this stage available from the class teacher.</a:t>
            </a:r>
          </a:p>
          <a:p>
            <a:pPr marL="0" indent="0">
              <a:buNone/>
            </a:pPr>
            <a:r>
              <a:rPr lang="en-GB" b="1" dirty="0"/>
              <a:t>Stage 4</a:t>
            </a:r>
            <a:r>
              <a:rPr lang="en-GB" dirty="0"/>
              <a:t>: </a:t>
            </a:r>
          </a:p>
          <a:p>
            <a:pPr marL="0" indent="0">
              <a:buNone/>
            </a:pPr>
            <a:r>
              <a:rPr lang="en-GB" dirty="0"/>
              <a:t>Make a formal complaint following the School’s Complaint Policy (available on our website). Mrs Enstone will consider your complaint and review the responses given Mrs Ashcroft, your child’s Phase Leader and their class teacher.</a:t>
            </a:r>
          </a:p>
          <a:p>
            <a:pPr marL="0" indent="0">
              <a:buNone/>
            </a:pPr>
            <a:endParaRPr lang="en-GB" dirty="0">
              <a:solidFill>
                <a:srgbClr val="00B050"/>
              </a:solidFill>
            </a:endParaRPr>
          </a:p>
          <a:p>
            <a:pPr marL="0" indent="0">
              <a:buNone/>
            </a:pPr>
            <a:r>
              <a:rPr lang="en-GB" dirty="0"/>
              <a:t>Please trust us, we will follow procedures but please be respectful of decisions or outcomes.</a:t>
            </a:r>
          </a:p>
          <a:p>
            <a:pPr marL="0" indent="0">
              <a:buNone/>
            </a:pPr>
            <a:endParaRPr lang="en-GB" dirty="0"/>
          </a:p>
        </p:txBody>
      </p:sp>
    </p:spTree>
    <p:extLst>
      <p:ext uri="{BB962C8B-B14F-4D97-AF65-F5344CB8AC3E}">
        <p14:creationId xmlns:p14="http://schemas.microsoft.com/office/powerpoint/2010/main" val="37470493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Parent’s evenings</a:t>
            </a:r>
          </a:p>
        </p:txBody>
      </p:sp>
      <p:sp>
        <p:nvSpPr>
          <p:cNvPr id="3" name="Content Placeholder 2"/>
          <p:cNvSpPr>
            <a:spLocks noGrp="1"/>
          </p:cNvSpPr>
          <p:nvPr>
            <p:ph idx="1"/>
          </p:nvPr>
        </p:nvSpPr>
        <p:spPr/>
        <p:txBody>
          <a:bodyPr>
            <a:normAutofit/>
          </a:bodyPr>
          <a:lstStyle/>
          <a:p>
            <a:pPr marL="0" indent="0" algn="ctr">
              <a:buNone/>
            </a:pPr>
            <a:r>
              <a:rPr lang="en-GB" sz="5400" dirty="0"/>
              <a:t>Wednesday 14</a:t>
            </a:r>
            <a:r>
              <a:rPr lang="en-GB" sz="5400" baseline="30000" dirty="0"/>
              <a:t>th</a:t>
            </a:r>
            <a:r>
              <a:rPr lang="en-GB" sz="5400" dirty="0"/>
              <a:t> October  and Thursday 15</a:t>
            </a:r>
            <a:r>
              <a:rPr lang="en-GB" sz="5400" baseline="30000" dirty="0"/>
              <a:t>th</a:t>
            </a:r>
            <a:r>
              <a:rPr lang="en-GB" sz="5400" dirty="0"/>
              <a:t> October 2026</a:t>
            </a:r>
          </a:p>
        </p:txBody>
      </p:sp>
    </p:spTree>
    <p:extLst>
      <p:ext uri="{BB962C8B-B14F-4D97-AF65-F5344CB8AC3E}">
        <p14:creationId xmlns:p14="http://schemas.microsoft.com/office/powerpoint/2010/main" val="964750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SEND</a:t>
            </a:r>
          </a:p>
        </p:txBody>
      </p:sp>
      <p:sp>
        <p:nvSpPr>
          <p:cNvPr id="3" name="Content Placeholder 2"/>
          <p:cNvSpPr>
            <a:spLocks noGrp="1"/>
          </p:cNvSpPr>
          <p:nvPr>
            <p:ph idx="1"/>
          </p:nvPr>
        </p:nvSpPr>
        <p:spPr/>
        <p:txBody>
          <a:bodyPr/>
          <a:lstStyle/>
          <a:p>
            <a:pPr marL="0" indent="0">
              <a:buNone/>
            </a:pPr>
            <a:r>
              <a:rPr lang="en-GB" dirty="0"/>
              <a:t>Mrs Compton is our SENCO. </a:t>
            </a:r>
          </a:p>
          <a:p>
            <a:pPr marL="0" indent="0">
              <a:buNone/>
            </a:pPr>
            <a:endParaRPr lang="en-GB" dirty="0"/>
          </a:p>
          <a:p>
            <a:pPr marL="0" indent="0">
              <a:buNone/>
            </a:pPr>
            <a:r>
              <a:rPr lang="en-GB" dirty="0"/>
              <a:t>Please do make an appointment with her and your child’s class teacher if you feel your child has an underlying need or if you are concerned about behaviours at home.</a:t>
            </a:r>
          </a:p>
        </p:txBody>
      </p:sp>
    </p:spTree>
    <p:extLst>
      <p:ext uri="{BB962C8B-B14F-4D97-AF65-F5344CB8AC3E}">
        <p14:creationId xmlns:p14="http://schemas.microsoft.com/office/powerpoint/2010/main" val="827889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Safeguarding</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We have a dedicated safeguarding team who work together to ensure the safety of all children at OLW.</a:t>
            </a:r>
          </a:p>
          <a:p>
            <a:pPr marL="0" indent="0">
              <a:buNone/>
            </a:pPr>
            <a:endParaRPr lang="en-GB" dirty="0"/>
          </a:p>
          <a:p>
            <a:pPr marL="0" indent="0">
              <a:buNone/>
            </a:pPr>
            <a:r>
              <a:rPr lang="en-GB" dirty="0"/>
              <a:t>The school has five named DSL’s (Designated Safeguarding Leads) for Child Protection: </a:t>
            </a:r>
          </a:p>
          <a:p>
            <a:pPr marL="0" indent="0">
              <a:buNone/>
            </a:pPr>
            <a:r>
              <a:rPr lang="en-GB" dirty="0"/>
              <a:t>Mrs Enstone (Headteacher), Mrs Ashcroft (Deputy Headteacher), Mrs Compton (Y1 Teacher/SENCO/Assistant Headteacher), Mr Craggs (Y6 Teacher and Assistant Headteacher and Mrs Lloyd (Family Support Manager). </a:t>
            </a:r>
          </a:p>
          <a:p>
            <a:pPr marL="0" indent="0">
              <a:buNone/>
            </a:pPr>
            <a:endParaRPr lang="en-GB" dirty="0">
              <a:solidFill>
                <a:srgbClr val="00B050"/>
              </a:solidFill>
            </a:endParaRPr>
          </a:p>
          <a:p>
            <a:pPr marL="0" indent="0">
              <a:buNone/>
            </a:pPr>
            <a:r>
              <a:rPr lang="en-GB" dirty="0"/>
              <a:t>If your child sustains an injury such as a bruise, please inform us about how this has happened as we will be required to investigate as part of our safeguarding procedures.</a:t>
            </a:r>
          </a:p>
          <a:p>
            <a:pPr marL="0" indent="0">
              <a:buNone/>
            </a:pPr>
            <a:endParaRPr lang="en-GB" dirty="0"/>
          </a:p>
        </p:txBody>
      </p:sp>
    </p:spTree>
    <p:extLst>
      <p:ext uri="{BB962C8B-B14F-4D97-AF65-F5344CB8AC3E}">
        <p14:creationId xmlns:p14="http://schemas.microsoft.com/office/powerpoint/2010/main" val="38963402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Enrichment Opportunities</a:t>
            </a:r>
          </a:p>
        </p:txBody>
      </p:sp>
      <p:sp>
        <p:nvSpPr>
          <p:cNvPr id="3" name="Content Placeholder 2"/>
          <p:cNvSpPr>
            <a:spLocks noGrp="1"/>
          </p:cNvSpPr>
          <p:nvPr>
            <p:ph idx="1"/>
          </p:nvPr>
        </p:nvSpPr>
        <p:spPr/>
        <p:txBody>
          <a:bodyPr/>
          <a:lstStyle/>
          <a:p>
            <a:r>
              <a:rPr lang="en-GB" dirty="0"/>
              <a:t>Residential to Dol-Y-Moch – </a:t>
            </a:r>
            <a:r>
              <a:rPr lang="en-GB" b="1" dirty="0"/>
              <a:t>Friday 21</a:t>
            </a:r>
            <a:r>
              <a:rPr lang="en-GB" b="1" baseline="30000" dirty="0"/>
              <a:t>st</a:t>
            </a:r>
            <a:r>
              <a:rPr lang="en-GB" b="1" dirty="0"/>
              <a:t> to Monday 24</a:t>
            </a:r>
            <a:r>
              <a:rPr lang="en-GB" b="1" baseline="30000" dirty="0"/>
              <a:t>th</a:t>
            </a:r>
            <a:r>
              <a:rPr lang="en-GB" b="1" dirty="0"/>
              <a:t> May 2027</a:t>
            </a:r>
          </a:p>
          <a:p>
            <a:r>
              <a:rPr lang="en-GB" dirty="0"/>
              <a:t>Part of Confirmation preparation we visit </a:t>
            </a:r>
            <a:r>
              <a:rPr lang="en-GB" dirty="0" err="1"/>
              <a:t>St.Chad’s</a:t>
            </a:r>
            <a:r>
              <a:rPr lang="en-GB" dirty="0"/>
              <a:t> Cathedral- </a:t>
            </a:r>
            <a:r>
              <a:rPr lang="en-GB" b="1" dirty="0"/>
              <a:t>Wednesday 27</a:t>
            </a:r>
            <a:r>
              <a:rPr lang="en-GB" b="1" baseline="30000" dirty="0"/>
              <a:t>th</a:t>
            </a:r>
            <a:r>
              <a:rPr lang="en-GB" b="1" dirty="0"/>
              <a:t> January 2027</a:t>
            </a:r>
          </a:p>
          <a:p>
            <a:r>
              <a:rPr lang="en-GB" dirty="0"/>
              <a:t>Young Shakespeare Company visit school to perform Macbeth on </a:t>
            </a:r>
            <a:r>
              <a:rPr lang="en-GB" b="1" dirty="0"/>
              <a:t>Tuesday 10</a:t>
            </a:r>
            <a:r>
              <a:rPr lang="en-GB" b="1" baseline="30000" dirty="0"/>
              <a:t>th</a:t>
            </a:r>
            <a:r>
              <a:rPr lang="en-GB" b="1" dirty="0"/>
              <a:t> November 2026.</a:t>
            </a:r>
          </a:p>
          <a:p>
            <a:r>
              <a:rPr lang="en-GB" dirty="0"/>
              <a:t>Variety of sports teams and competitions throughout the year: netball, football, basketball, </a:t>
            </a:r>
            <a:r>
              <a:rPr lang="en-GB" dirty="0" err="1"/>
              <a:t>rounders</a:t>
            </a:r>
            <a:r>
              <a:rPr lang="en-GB" dirty="0"/>
              <a:t> and badminton.</a:t>
            </a:r>
          </a:p>
        </p:txBody>
      </p:sp>
    </p:spTree>
    <p:extLst>
      <p:ext uri="{BB962C8B-B14F-4D97-AF65-F5344CB8AC3E}">
        <p14:creationId xmlns:p14="http://schemas.microsoft.com/office/powerpoint/2010/main" val="2757457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Sacramental Preparation</a:t>
            </a:r>
          </a:p>
        </p:txBody>
      </p:sp>
      <p:sp>
        <p:nvSpPr>
          <p:cNvPr id="3" name="Content Placeholder 2"/>
          <p:cNvSpPr>
            <a:spLocks noGrp="1"/>
          </p:cNvSpPr>
          <p:nvPr>
            <p:ph idx="1"/>
          </p:nvPr>
        </p:nvSpPr>
        <p:spPr/>
        <p:txBody>
          <a:bodyPr/>
          <a:lstStyle/>
          <a:p>
            <a:pPr marL="0" indent="0">
              <a:buNone/>
            </a:pPr>
            <a:r>
              <a:rPr lang="en-GB" dirty="0"/>
              <a:t>Confirmation dates for your diary:</a:t>
            </a:r>
          </a:p>
          <a:p>
            <a:pPr marL="0" indent="0">
              <a:buNone/>
            </a:pPr>
            <a:r>
              <a:rPr lang="en-GB" dirty="0"/>
              <a:t>22</a:t>
            </a:r>
            <a:r>
              <a:rPr lang="en-GB" baseline="30000" dirty="0"/>
              <a:t>nd</a:t>
            </a:r>
            <a:r>
              <a:rPr lang="en-GB" dirty="0"/>
              <a:t> June 2027  7pm – Mrs O’Donnell and Mrs Butler.</a:t>
            </a:r>
          </a:p>
          <a:p>
            <a:pPr marL="0" indent="0">
              <a:buNone/>
            </a:pPr>
            <a:r>
              <a:rPr lang="en-GB" dirty="0"/>
              <a:t>23</a:t>
            </a:r>
            <a:r>
              <a:rPr lang="en-GB" baseline="30000" dirty="0"/>
              <a:t>rd</a:t>
            </a:r>
            <a:r>
              <a:rPr lang="en-GB" dirty="0"/>
              <a:t> June 2027  7pm – Mr Craggs.</a:t>
            </a:r>
          </a:p>
          <a:p>
            <a:pPr marL="0" indent="0">
              <a:buNone/>
            </a:pPr>
            <a:endParaRPr lang="en-GB" dirty="0"/>
          </a:p>
          <a:p>
            <a:pPr marL="0" indent="0">
              <a:buNone/>
            </a:pPr>
            <a:r>
              <a:rPr lang="en-GB" dirty="0"/>
              <a:t>Confirmation inscription Mass- Saturday 12</a:t>
            </a:r>
            <a:r>
              <a:rPr lang="en-GB" baseline="30000" dirty="0"/>
              <a:t>th</a:t>
            </a:r>
            <a:r>
              <a:rPr lang="en-GB" dirty="0"/>
              <a:t> December 2026 at 5.30pm</a:t>
            </a:r>
          </a:p>
        </p:txBody>
      </p:sp>
    </p:spTree>
    <p:extLst>
      <p:ext uri="{BB962C8B-B14F-4D97-AF65-F5344CB8AC3E}">
        <p14:creationId xmlns:p14="http://schemas.microsoft.com/office/powerpoint/2010/main" val="1848768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Statutory Assessments</a:t>
            </a:r>
          </a:p>
        </p:txBody>
      </p:sp>
      <p:sp>
        <p:nvSpPr>
          <p:cNvPr id="3" name="Content Placeholder 2"/>
          <p:cNvSpPr>
            <a:spLocks noGrp="1"/>
          </p:cNvSpPr>
          <p:nvPr>
            <p:ph idx="1"/>
          </p:nvPr>
        </p:nvSpPr>
        <p:spPr/>
        <p:txBody>
          <a:bodyPr/>
          <a:lstStyle/>
          <a:p>
            <a:pPr marL="0" indent="0">
              <a:buNone/>
            </a:pPr>
            <a:r>
              <a:rPr lang="en-GB" dirty="0"/>
              <a:t>Statutory Assessments  will take place w/c 10</a:t>
            </a:r>
            <a:r>
              <a:rPr lang="en-GB" baseline="30000" dirty="0"/>
              <a:t>th</a:t>
            </a:r>
            <a:r>
              <a:rPr lang="en-GB" dirty="0"/>
              <a:t> May 2027</a:t>
            </a:r>
          </a:p>
          <a:p>
            <a:r>
              <a:rPr lang="en-GB" dirty="0"/>
              <a:t>Monday 10</a:t>
            </a:r>
            <a:r>
              <a:rPr lang="en-GB" baseline="30000" dirty="0"/>
              <a:t>th</a:t>
            </a:r>
            <a:r>
              <a:rPr lang="en-GB" dirty="0"/>
              <a:t> Paper 1 Spelling and Paper 2 SPAG</a:t>
            </a:r>
          </a:p>
          <a:p>
            <a:r>
              <a:rPr lang="en-GB" dirty="0"/>
              <a:t>Tuesday 11</a:t>
            </a:r>
            <a:r>
              <a:rPr lang="en-GB" baseline="30000" dirty="0"/>
              <a:t>th</a:t>
            </a:r>
            <a:r>
              <a:rPr lang="en-GB" dirty="0"/>
              <a:t> Reading Comprehension</a:t>
            </a:r>
          </a:p>
          <a:p>
            <a:r>
              <a:rPr lang="en-GB" dirty="0"/>
              <a:t>Wednesday 12</a:t>
            </a:r>
            <a:r>
              <a:rPr lang="en-GB" baseline="30000" dirty="0"/>
              <a:t>th</a:t>
            </a:r>
            <a:r>
              <a:rPr lang="en-GB" dirty="0"/>
              <a:t> Paper 1 Arithmetic and Paper2 Reasoning</a:t>
            </a:r>
          </a:p>
          <a:p>
            <a:r>
              <a:rPr lang="en-GB" dirty="0"/>
              <a:t>Thursday 13th Paper 3 Reasoning</a:t>
            </a:r>
          </a:p>
          <a:p>
            <a:endParaRPr lang="en-GB" dirty="0"/>
          </a:p>
          <a:p>
            <a:r>
              <a:rPr lang="en-GB" dirty="0"/>
              <a:t>All completed in the morning and no paper on the Friday.</a:t>
            </a:r>
          </a:p>
        </p:txBody>
      </p:sp>
    </p:spTree>
    <p:extLst>
      <p:ext uri="{BB962C8B-B14F-4D97-AF65-F5344CB8AC3E}">
        <p14:creationId xmlns:p14="http://schemas.microsoft.com/office/powerpoint/2010/main" val="15444754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Questions</a:t>
            </a:r>
          </a:p>
        </p:txBody>
      </p:sp>
      <p:sp>
        <p:nvSpPr>
          <p:cNvPr id="3" name="Content Placeholder 2"/>
          <p:cNvSpPr>
            <a:spLocks noGrp="1"/>
          </p:cNvSpPr>
          <p:nvPr>
            <p:ph idx="1"/>
          </p:nvPr>
        </p:nvSpPr>
        <p:spPr/>
        <p:txBody>
          <a:bodyPr/>
          <a:lstStyle/>
          <a:p>
            <a:pPr marL="0" indent="0" algn="ctr">
              <a:buNone/>
            </a:pPr>
            <a:r>
              <a:rPr lang="en-GB" dirty="0"/>
              <a:t>Thank you for attending the Parent Information Meeting for Y6</a:t>
            </a:r>
          </a:p>
          <a:p>
            <a:pPr marL="0" indent="0" algn="ctr">
              <a:buNone/>
            </a:pPr>
            <a:r>
              <a:rPr lang="en-GB" dirty="0"/>
              <a:t>Does anyone have any questions?</a:t>
            </a:r>
          </a:p>
        </p:txBody>
      </p:sp>
    </p:spTree>
    <p:extLst>
      <p:ext uri="{BB962C8B-B14F-4D97-AF65-F5344CB8AC3E}">
        <p14:creationId xmlns:p14="http://schemas.microsoft.com/office/powerpoint/2010/main" val="2514897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906</TotalTime>
  <Words>1108</Words>
  <Application>Microsoft Office PowerPoint</Application>
  <PresentationFormat>Widescreen</PresentationFormat>
  <Paragraphs>111</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Parent Information Meeting for Y6</vt:lpstr>
      <vt:lpstr>Catholic Ethos</vt:lpstr>
      <vt:lpstr>Attendance</vt:lpstr>
      <vt:lpstr>Punctuality</vt:lpstr>
      <vt:lpstr>PowerPoint Presentation</vt:lpstr>
      <vt:lpstr>Homework</vt:lpstr>
      <vt:lpstr>Behaviour</vt:lpstr>
      <vt:lpstr>Uniform</vt:lpstr>
      <vt:lpstr>Communication</vt:lpstr>
      <vt:lpstr>Sharing and Resolving Concerns</vt:lpstr>
      <vt:lpstr>Sharing and Resolving Concerns</vt:lpstr>
      <vt:lpstr>Parent’s evenings</vt:lpstr>
      <vt:lpstr>SEND</vt:lpstr>
      <vt:lpstr>Safeguarding</vt:lpstr>
      <vt:lpstr>Enrichment Opportunities</vt:lpstr>
      <vt:lpstr>Sacramental Preparation</vt:lpstr>
      <vt:lpstr>Statutory Assessments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Homework</dc:title>
  <dc:creator>Carol Ashcroft</dc:creator>
  <cp:lastModifiedBy>Pauline O'Donnell</cp:lastModifiedBy>
  <cp:revision>59</cp:revision>
  <dcterms:created xsi:type="dcterms:W3CDTF">2023-09-17T10:37:59Z</dcterms:created>
  <dcterms:modified xsi:type="dcterms:W3CDTF">2026-09-08T13:37:14Z</dcterms:modified>
</cp:coreProperties>
</file>