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70" r:id="rId3"/>
    <p:sldId id="261" r:id="rId4"/>
    <p:sldId id="260" r:id="rId5"/>
    <p:sldId id="276" r:id="rId6"/>
    <p:sldId id="284" r:id="rId7"/>
    <p:sldId id="288" r:id="rId8"/>
    <p:sldId id="256" r:id="rId9"/>
    <p:sldId id="278" r:id="rId10"/>
    <p:sldId id="287" r:id="rId11"/>
    <p:sldId id="257" r:id="rId12"/>
    <p:sldId id="279" r:id="rId13"/>
    <p:sldId id="280" r:id="rId14"/>
    <p:sldId id="258" r:id="rId15"/>
    <p:sldId id="262" r:id="rId16"/>
    <p:sldId id="263" r:id="rId17"/>
    <p:sldId id="281" r:id="rId18"/>
    <p:sldId id="264" r:id="rId19"/>
    <p:sldId id="271" r:id="rId20"/>
    <p:sldId id="272" r:id="rId21"/>
    <p:sldId id="282" r:id="rId22"/>
    <p:sldId id="265" r:id="rId23"/>
    <p:sldId id="26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27" autoAdjust="0"/>
    <p:restoredTop sz="94660"/>
  </p:normalViewPr>
  <p:slideViewPr>
    <p:cSldViewPr snapToGrid="0">
      <p:cViewPr varScale="1">
        <p:scale>
          <a:sx n="63" d="100"/>
          <a:sy n="63" d="100"/>
        </p:scale>
        <p:origin x="6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15/09/2025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4992" y="480078"/>
            <a:ext cx="5403574" cy="634070"/>
          </a:xfrm>
          <a:noFill/>
          <a:ln>
            <a:noFill/>
          </a:ln>
        </p:spPr>
        <p:txBody>
          <a:bodyPr>
            <a:normAutofit/>
          </a:bodyPr>
          <a:lstStyle/>
          <a:p>
            <a:pPr algn="ctr"/>
            <a:r>
              <a:rPr lang="en-GB" sz="3200" b="1" dirty="0">
                <a:latin typeface="+mn-lt"/>
              </a:rPr>
              <a:t>Dates for your diary</a:t>
            </a:r>
          </a:p>
        </p:txBody>
      </p:sp>
      <p:sp>
        <p:nvSpPr>
          <p:cNvPr id="3" name="Content Placeholder 2"/>
          <p:cNvSpPr>
            <a:spLocks noGrp="1"/>
          </p:cNvSpPr>
          <p:nvPr>
            <p:ph idx="1"/>
          </p:nvPr>
        </p:nvSpPr>
        <p:spPr>
          <a:xfrm>
            <a:off x="117667" y="2383172"/>
            <a:ext cx="5403574" cy="1053908"/>
          </a:xfrm>
          <a:noFill/>
          <a:ln>
            <a:noFill/>
          </a:ln>
        </p:spPr>
        <p:txBody>
          <a:bodyPr>
            <a:noAutofit/>
          </a:bodyPr>
          <a:lstStyle/>
          <a:p>
            <a:pPr marL="0" indent="0">
              <a:buNone/>
            </a:pPr>
            <a:r>
              <a:rPr lang="en-GB" sz="2000" b="1" u="sng" dirty="0"/>
              <a:t>Confirmation</a:t>
            </a:r>
          </a:p>
          <a:p>
            <a:pPr marL="0" indent="0">
              <a:buNone/>
            </a:pPr>
            <a:r>
              <a:rPr lang="en-GB" sz="2000" dirty="0"/>
              <a:t>TBC</a:t>
            </a:r>
          </a:p>
          <a:p>
            <a:pPr marL="0" indent="0">
              <a:buNone/>
            </a:pPr>
            <a:endParaRPr lang="en-GB" sz="2000" baseline="30000" dirty="0"/>
          </a:p>
        </p:txBody>
      </p:sp>
      <p:sp>
        <p:nvSpPr>
          <p:cNvPr id="6" name="TextBox 5">
            <a:extLst>
              <a:ext uri="{FF2B5EF4-FFF2-40B4-BE49-F238E27FC236}">
                <a16:creationId xmlns:a16="http://schemas.microsoft.com/office/drawing/2014/main" id="{29BB38A6-F385-9033-D43F-77101593D93D}"/>
              </a:ext>
            </a:extLst>
          </p:cNvPr>
          <p:cNvSpPr txBox="1"/>
          <p:nvPr/>
        </p:nvSpPr>
        <p:spPr>
          <a:xfrm>
            <a:off x="86907" y="5674862"/>
            <a:ext cx="5403574" cy="707886"/>
          </a:xfrm>
          <a:prstGeom prst="rect">
            <a:avLst/>
          </a:prstGeom>
          <a:noFill/>
          <a:ln>
            <a:noFill/>
          </a:ln>
        </p:spPr>
        <p:txBody>
          <a:bodyPr wrap="square">
            <a:spAutoFit/>
          </a:bodyPr>
          <a:lstStyle/>
          <a:p>
            <a:r>
              <a:rPr lang="en-GB" sz="2000" b="1" dirty="0"/>
              <a:t>Residential to Dol- Y- </a:t>
            </a:r>
            <a:r>
              <a:rPr lang="en-GB" sz="2000" b="1" dirty="0" err="1"/>
              <a:t>Moch</a:t>
            </a:r>
            <a:r>
              <a:rPr lang="en-GB" sz="2000" b="1" dirty="0"/>
              <a:t>  </a:t>
            </a:r>
          </a:p>
          <a:p>
            <a:r>
              <a:rPr lang="en-GB" sz="2000" dirty="0"/>
              <a:t>Monday 1</a:t>
            </a:r>
            <a:r>
              <a:rPr lang="en-GB" sz="2000" baseline="30000" dirty="0"/>
              <a:t>st</a:t>
            </a:r>
            <a:r>
              <a:rPr lang="en-GB" sz="2000" dirty="0"/>
              <a:t> – Thursday 4</a:t>
            </a:r>
            <a:r>
              <a:rPr lang="en-GB" sz="2000" baseline="30000" dirty="0"/>
              <a:t>th</a:t>
            </a:r>
            <a:r>
              <a:rPr lang="en-GB" sz="2000" dirty="0"/>
              <a:t> June 2026</a:t>
            </a:r>
          </a:p>
        </p:txBody>
      </p:sp>
      <p:pic>
        <p:nvPicPr>
          <p:cNvPr id="1026" name="Picture 2" descr="SATs 2026: KS2 dates Monday 11 - Thursday 14 May 2026">
            <a:extLst>
              <a:ext uri="{FF2B5EF4-FFF2-40B4-BE49-F238E27FC236}">
                <a16:creationId xmlns:a16="http://schemas.microsoft.com/office/drawing/2014/main" id="{DEAE3EAE-F3B3-C073-B0C9-EE76D1DEAE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6474" y="1973179"/>
            <a:ext cx="6026552" cy="4125598"/>
          </a:xfrm>
          <a:prstGeom prst="rect">
            <a:avLst/>
          </a:prstGeom>
          <a:noFill/>
          <a:ln>
            <a:noFill/>
          </a:ln>
        </p:spPr>
      </p:pic>
      <p:sp>
        <p:nvSpPr>
          <p:cNvPr id="9" name="TextBox 8">
            <a:extLst>
              <a:ext uri="{FF2B5EF4-FFF2-40B4-BE49-F238E27FC236}">
                <a16:creationId xmlns:a16="http://schemas.microsoft.com/office/drawing/2014/main" id="{71CF59E5-2D63-9BF2-DEC2-E5E49CCF9B64}"/>
              </a:ext>
            </a:extLst>
          </p:cNvPr>
          <p:cNvSpPr txBox="1"/>
          <p:nvPr/>
        </p:nvSpPr>
        <p:spPr>
          <a:xfrm>
            <a:off x="86907" y="3401725"/>
            <a:ext cx="6097604" cy="707886"/>
          </a:xfrm>
          <a:prstGeom prst="rect">
            <a:avLst/>
          </a:prstGeom>
          <a:noFill/>
          <a:ln>
            <a:noFill/>
          </a:ln>
        </p:spPr>
        <p:txBody>
          <a:bodyPr wrap="square">
            <a:spAutoFit/>
          </a:bodyPr>
          <a:lstStyle/>
          <a:p>
            <a:r>
              <a:rPr lang="en-GB" sz="2000" b="1" i="0" dirty="0">
                <a:solidFill>
                  <a:srgbClr val="000000"/>
                </a:solidFill>
                <a:effectLst/>
              </a:rPr>
              <a:t>20th September  5:30pm</a:t>
            </a:r>
            <a:endParaRPr lang="en-GB" sz="2000" b="0" i="0" dirty="0">
              <a:solidFill>
                <a:srgbClr val="000000"/>
              </a:solidFill>
              <a:effectLst/>
            </a:endParaRPr>
          </a:p>
          <a:p>
            <a:r>
              <a:rPr lang="en-GB" sz="2000" b="0" i="0" dirty="0">
                <a:solidFill>
                  <a:srgbClr val="000000"/>
                </a:solidFill>
                <a:effectLst/>
              </a:rPr>
              <a:t>Year 6 Commitment Mass</a:t>
            </a:r>
            <a:endParaRPr lang="en-GB" sz="2000" dirty="0"/>
          </a:p>
        </p:txBody>
      </p:sp>
      <p:sp>
        <p:nvSpPr>
          <p:cNvPr id="11" name="TextBox 10">
            <a:extLst>
              <a:ext uri="{FF2B5EF4-FFF2-40B4-BE49-F238E27FC236}">
                <a16:creationId xmlns:a16="http://schemas.microsoft.com/office/drawing/2014/main" id="{DDE86697-04C7-11DE-1662-A454873F5A40}"/>
              </a:ext>
            </a:extLst>
          </p:cNvPr>
          <p:cNvSpPr txBox="1"/>
          <p:nvPr/>
        </p:nvSpPr>
        <p:spPr>
          <a:xfrm>
            <a:off x="117667" y="4966976"/>
            <a:ext cx="6097604" cy="707886"/>
          </a:xfrm>
          <a:prstGeom prst="rect">
            <a:avLst/>
          </a:prstGeom>
          <a:noFill/>
          <a:ln>
            <a:noFill/>
          </a:ln>
        </p:spPr>
        <p:txBody>
          <a:bodyPr wrap="square">
            <a:spAutoFit/>
          </a:bodyPr>
          <a:lstStyle/>
          <a:p>
            <a:r>
              <a:rPr lang="en-GB" sz="2000" b="1" i="0" dirty="0">
                <a:solidFill>
                  <a:srgbClr val="000000"/>
                </a:solidFill>
                <a:effectLst/>
              </a:rPr>
              <a:t>5th December 2.45pm </a:t>
            </a:r>
            <a:endParaRPr lang="en-GB" sz="2000" dirty="0">
              <a:solidFill>
                <a:srgbClr val="000000"/>
              </a:solidFill>
            </a:endParaRPr>
          </a:p>
          <a:p>
            <a:r>
              <a:rPr lang="en-GB" sz="2000" b="0" i="0" dirty="0">
                <a:solidFill>
                  <a:srgbClr val="000000"/>
                </a:solidFill>
                <a:effectLst/>
              </a:rPr>
              <a:t>Year 6 Advent Service</a:t>
            </a:r>
            <a:endParaRPr lang="en-GB" sz="2000" dirty="0"/>
          </a:p>
        </p:txBody>
      </p:sp>
      <p:sp>
        <p:nvSpPr>
          <p:cNvPr id="12" name="TextBox 11">
            <a:extLst>
              <a:ext uri="{FF2B5EF4-FFF2-40B4-BE49-F238E27FC236}">
                <a16:creationId xmlns:a16="http://schemas.microsoft.com/office/drawing/2014/main" id="{01CB7E51-46D2-A80D-B617-9B167D85037E}"/>
              </a:ext>
            </a:extLst>
          </p:cNvPr>
          <p:cNvSpPr txBox="1"/>
          <p:nvPr/>
        </p:nvSpPr>
        <p:spPr>
          <a:xfrm>
            <a:off x="138974" y="4207436"/>
            <a:ext cx="6097604" cy="707886"/>
          </a:xfrm>
          <a:prstGeom prst="rect">
            <a:avLst/>
          </a:prstGeom>
          <a:noFill/>
          <a:ln>
            <a:noFill/>
          </a:ln>
        </p:spPr>
        <p:txBody>
          <a:bodyPr wrap="square">
            <a:spAutoFit/>
          </a:bodyPr>
          <a:lstStyle/>
          <a:p>
            <a:r>
              <a:rPr lang="en-GB" sz="2000" b="1" i="0" dirty="0">
                <a:solidFill>
                  <a:srgbClr val="000000"/>
                </a:solidFill>
                <a:effectLst/>
              </a:rPr>
              <a:t>15/16</a:t>
            </a:r>
            <a:r>
              <a:rPr lang="en-GB" sz="2000" b="1" i="0" baseline="30000" dirty="0">
                <a:solidFill>
                  <a:srgbClr val="000000"/>
                </a:solidFill>
                <a:effectLst/>
              </a:rPr>
              <a:t>th</a:t>
            </a:r>
            <a:r>
              <a:rPr lang="en-GB" sz="2000" b="1" i="0" dirty="0">
                <a:solidFill>
                  <a:srgbClr val="000000"/>
                </a:solidFill>
                <a:effectLst/>
              </a:rPr>
              <a:t> October </a:t>
            </a:r>
          </a:p>
          <a:p>
            <a:r>
              <a:rPr lang="en-GB" sz="2000" dirty="0">
                <a:solidFill>
                  <a:srgbClr val="000000"/>
                </a:solidFill>
              </a:rPr>
              <a:t>Parents’ Evening</a:t>
            </a:r>
            <a:endParaRPr lang="en-GB" sz="2000" dirty="0"/>
          </a:p>
        </p:txBody>
      </p:sp>
    </p:spTree>
    <p:extLst>
      <p:ext uri="{BB962C8B-B14F-4D97-AF65-F5344CB8AC3E}">
        <p14:creationId xmlns:p14="http://schemas.microsoft.com/office/powerpoint/2010/main" val="3484873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4489"/>
            <a:ext cx="10515600" cy="1325563"/>
          </a:xfrm>
        </p:spPr>
        <p:txBody>
          <a:bodyPr/>
          <a:lstStyle/>
          <a:p>
            <a:pPr algn="ctr"/>
            <a:r>
              <a:rPr lang="en-GB" dirty="0"/>
              <a:t>Parent Information Meeting for Y6</a:t>
            </a:r>
          </a:p>
        </p:txBody>
      </p:sp>
      <p:sp>
        <p:nvSpPr>
          <p:cNvPr id="3" name="Content Placeholder 2"/>
          <p:cNvSpPr>
            <a:spLocks noGrp="1"/>
          </p:cNvSpPr>
          <p:nvPr>
            <p:ph idx="1"/>
          </p:nvPr>
        </p:nvSpPr>
        <p:spPr/>
        <p:txBody>
          <a:bodyPr/>
          <a:lstStyle/>
          <a:p>
            <a:pPr marL="0" indent="0" algn="ctr">
              <a:buNone/>
            </a:pPr>
            <a:r>
              <a:rPr lang="en-GB" dirty="0"/>
              <a:t>Welcome to our Parent Information Meeting</a:t>
            </a:r>
          </a:p>
          <a:p>
            <a:pPr marL="0" indent="0">
              <a:buNone/>
            </a:pPr>
            <a:endParaRPr lang="en-GB" dirty="0"/>
          </a:p>
          <a:p>
            <a:pPr marL="0" indent="0" algn="ctr">
              <a:buNone/>
            </a:pPr>
            <a:r>
              <a:rPr lang="en-GB" dirty="0"/>
              <a:t>Aim </a:t>
            </a:r>
          </a:p>
          <a:p>
            <a:r>
              <a:rPr lang="en-GB" dirty="0"/>
              <a:t>To provide information about what is happening in your child’s year group e.g. the curriculum and enrichment opportunities.</a:t>
            </a:r>
          </a:p>
          <a:p>
            <a:pPr marL="0" indent="0">
              <a:buNone/>
            </a:pPr>
            <a:r>
              <a:rPr lang="en-GB" dirty="0"/>
              <a:t> </a:t>
            </a:r>
          </a:p>
          <a:p>
            <a:r>
              <a:rPr lang="en-GB" dirty="0"/>
              <a:t>To communicate clearly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57827" y="364489"/>
            <a:ext cx="1838997" cy="1403384"/>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Catholic Ethos</a:t>
            </a:r>
          </a:p>
        </p:txBody>
      </p:sp>
      <p:sp>
        <p:nvSpPr>
          <p:cNvPr id="3" name="Content Placeholder 2"/>
          <p:cNvSpPr>
            <a:spLocks noGrp="1"/>
          </p:cNvSpPr>
          <p:nvPr>
            <p:ph idx="1"/>
          </p:nvPr>
        </p:nvSpPr>
        <p:spPr/>
        <p:txBody>
          <a:bodyPr>
            <a:normAutofit/>
          </a:bodyPr>
          <a:lstStyle/>
          <a:p>
            <a:pPr marL="0" indent="0" algn="ctr">
              <a:buNone/>
            </a:pPr>
            <a:r>
              <a:rPr lang="en-GB" b="1" dirty="0"/>
              <a:t>Everything we do is underpinned by our Catholic ethos</a:t>
            </a:r>
          </a:p>
          <a:p>
            <a:pPr marL="0" indent="0">
              <a:buNone/>
            </a:pPr>
            <a:r>
              <a:rPr lang="en-GB" dirty="0"/>
              <a:t>As a Catholic School, we seek to live out the values of Jesus Christ. We promote these values by our words and deeds recognising that every child is unique and is created in the image of God. </a:t>
            </a:r>
          </a:p>
          <a:p>
            <a:pPr marL="0" indent="0">
              <a:buNone/>
            </a:pPr>
            <a:r>
              <a:rPr lang="en-GB" dirty="0"/>
              <a:t>Jesus told us to "Love one another as I have loved you" and this reminds us every day to go the extra mile for the children within our care. </a:t>
            </a:r>
          </a:p>
          <a:p>
            <a:pPr marL="0" indent="0">
              <a:buNone/>
            </a:pPr>
            <a:r>
              <a:rPr lang="en-GB" dirty="0"/>
              <a:t>Our Lady of the Wayside is a school we are all proud of. Our school is a vibrant, positive place that provides a safe and welcoming environment in which to learn.</a:t>
            </a:r>
            <a:endParaRPr lang="en-GB" dirty="0">
              <a:solidFill>
                <a:srgbClr val="00B050"/>
              </a:solidFill>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Attendance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Good attendance will ensure that your child will have the best chance to achieve their academic potential and have real opportunity in further education and the world of work. </a:t>
            </a:r>
          </a:p>
          <a:p>
            <a:pPr marL="0" indent="0">
              <a:buNone/>
            </a:pPr>
            <a:r>
              <a:rPr lang="en-GB" dirty="0"/>
              <a:t>Did you know that…</a:t>
            </a:r>
          </a:p>
          <a:p>
            <a:pPr marL="0" indent="0">
              <a:buNone/>
            </a:pPr>
            <a:r>
              <a:rPr lang="en-GB" dirty="0"/>
              <a:t>95%		9 days		2 weeks	 50 lessons missed</a:t>
            </a:r>
          </a:p>
          <a:p>
            <a:pPr marL="0" indent="0">
              <a:buNone/>
            </a:pPr>
            <a:r>
              <a:rPr lang="en-GB" dirty="0"/>
              <a:t>90%		19 days	4 weeks	 100 lessons missed</a:t>
            </a:r>
          </a:p>
          <a:p>
            <a:pPr marL="0" indent="0">
              <a:buNone/>
            </a:pPr>
            <a:r>
              <a:rPr lang="en-GB" dirty="0"/>
              <a:t>85%		29 days	6 weeks	 150 lessons missed</a:t>
            </a:r>
          </a:p>
          <a:p>
            <a:pPr marL="0" indent="0">
              <a:buNone/>
            </a:pPr>
            <a:endParaRPr lang="en-GB" dirty="0"/>
          </a:p>
          <a:p>
            <a:pPr marL="0" indent="0">
              <a:buNone/>
            </a:pPr>
            <a:r>
              <a:rPr lang="en-GB" dirty="0"/>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Punctuality</a:t>
            </a:r>
          </a:p>
        </p:txBody>
      </p:sp>
      <p:sp>
        <p:nvSpPr>
          <p:cNvPr id="3" name="Content Placeholder 2"/>
          <p:cNvSpPr>
            <a:spLocks noGrp="1"/>
          </p:cNvSpPr>
          <p:nvPr>
            <p:ph idx="1"/>
          </p:nvPr>
        </p:nvSpPr>
        <p:spPr/>
        <p:txBody>
          <a:bodyPr>
            <a:normAutofit/>
          </a:bodyPr>
          <a:lstStyle/>
          <a:p>
            <a:pPr marL="0" indent="0">
              <a:buNone/>
            </a:pPr>
            <a:r>
              <a:rPr lang="en-GB" dirty="0"/>
              <a:t>This year, we are having a drive ensure that all children are in school punctually and ready to learn. Regular lateness to school, even by a few minutes, is disruptive to the class and possibly upsetting for your child.</a:t>
            </a:r>
          </a:p>
          <a:p>
            <a:r>
              <a:rPr lang="en-GB" dirty="0"/>
              <a:t>Children should be in school before 8.55am. Lateness after 9.05am will be recorded as unauthorised.</a:t>
            </a:r>
          </a:p>
          <a:p>
            <a:r>
              <a:rPr lang="en-GB" dirty="0"/>
              <a:t>Where attendance/punctuality is an issue our school attendance team which includes Mrs Lloyd and Mrs Ashcroft, will invite parents/carers into school for short meetings, and to draw up attendance support plans. </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01594" y="546652"/>
            <a:ext cx="8151058" cy="1176630"/>
          </a:xfrm>
          <a:prstGeom prst="rect">
            <a:avLst/>
          </a:prstGeom>
        </p:spPr>
      </p:pic>
      <p:sp>
        <p:nvSpPr>
          <p:cNvPr id="4" name="Rectangle 3"/>
          <p:cNvSpPr/>
          <p:nvPr/>
        </p:nvSpPr>
        <p:spPr>
          <a:xfrm>
            <a:off x="2072640" y="2411240"/>
            <a:ext cx="8046720" cy="707886"/>
          </a:xfrm>
          <a:prstGeom prst="rect">
            <a:avLst/>
          </a:prstGeom>
        </p:spPr>
        <p:txBody>
          <a:bodyPr wrap="square">
            <a:spAutoFit/>
          </a:bodyPr>
          <a:lstStyle/>
          <a:p>
            <a:pPr algn="ctr" fontAlgn="t"/>
            <a:r>
              <a:rPr lang="en-GB" sz="4000" b="1" u="sng" dirty="0">
                <a:solidFill>
                  <a:srgbClr val="000000"/>
                </a:solidFill>
                <a:latin typeface="Calibri" panose="020F0502020204030204" pitchFamily="34" charset="0"/>
                <a:cs typeface="Calibri" panose="020F0502020204030204" pitchFamily="34" charset="0"/>
              </a:rPr>
              <a:t>One page document on class pages</a:t>
            </a:r>
            <a:endParaRPr lang="en-GB" sz="4400" b="1" i="0" dirty="0">
              <a:solidFill>
                <a:srgbClr val="00000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1378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blue and white poster with text and images&#10;&#10;Description automatically generated">
            <a:extLst>
              <a:ext uri="{FF2B5EF4-FFF2-40B4-BE49-F238E27FC236}">
                <a16:creationId xmlns:a16="http://schemas.microsoft.com/office/drawing/2014/main" id="{4CE692E9-B844-FB40-85CF-0D2ED2549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0958" y="0"/>
            <a:ext cx="4819527" cy="6816740"/>
          </a:xfrm>
          <a:prstGeom prst="rect">
            <a:avLst/>
          </a:prstGeom>
        </p:spPr>
      </p:pic>
    </p:spTree>
    <p:extLst>
      <p:ext uri="{BB962C8B-B14F-4D97-AF65-F5344CB8AC3E}">
        <p14:creationId xmlns:p14="http://schemas.microsoft.com/office/powerpoint/2010/main" val="2241996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t>Homework</a:t>
            </a:r>
          </a:p>
        </p:txBody>
      </p:sp>
      <p:sp>
        <p:nvSpPr>
          <p:cNvPr id="5" name="Content Placeholder 4"/>
          <p:cNvSpPr>
            <a:spLocks noGrp="1"/>
          </p:cNvSpPr>
          <p:nvPr>
            <p:ph idx="1"/>
          </p:nvPr>
        </p:nvSpPr>
        <p:spPr>
          <a:xfrm>
            <a:off x="838200" y="1690687"/>
            <a:ext cx="10515600" cy="4729363"/>
          </a:xfrm>
        </p:spPr>
        <p:txBody>
          <a:bodyPr>
            <a:normAutofit/>
          </a:bodyPr>
          <a:lstStyle/>
          <a:p>
            <a:pPr marL="0" indent="0">
              <a:buNone/>
            </a:pPr>
            <a:r>
              <a:rPr lang="en-GB" sz="2400" dirty="0"/>
              <a:t>Our Homework Policy which provides clear guidelines about the purpose, expectations and type of homework your child will receive. </a:t>
            </a:r>
          </a:p>
          <a:p>
            <a:pPr marL="0" indent="0">
              <a:buNone/>
            </a:pPr>
            <a:endParaRPr lang="en-GB" sz="2400" dirty="0"/>
          </a:p>
          <a:p>
            <a:pPr marL="0" indent="0">
              <a:buNone/>
            </a:pPr>
            <a:r>
              <a:rPr lang="en-GB" sz="2400" dirty="0"/>
              <a:t>We ask that you encourage your child to complete homework tasks and to contact teachers (or encourage their children to) if their child needs extra support with homework or if the homework is late/incomplete</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638967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Homework</a:t>
            </a:r>
          </a:p>
        </p:txBody>
      </p:sp>
      <p:sp>
        <p:nvSpPr>
          <p:cNvPr id="3" name="Content Placeholder 2"/>
          <p:cNvSpPr>
            <a:spLocks noGrp="1"/>
          </p:cNvSpPr>
          <p:nvPr>
            <p:ph idx="1"/>
          </p:nvPr>
        </p:nvSpPr>
        <p:spPr/>
        <p:txBody>
          <a:bodyPr/>
          <a:lstStyle/>
          <a:p>
            <a:r>
              <a:rPr lang="en-GB" dirty="0"/>
              <a:t>Spelling rules taught in class and follow up work given out on a Friday.</a:t>
            </a:r>
          </a:p>
          <a:p>
            <a:r>
              <a:rPr lang="en-GB" dirty="0"/>
              <a:t>Maths homework (usually </a:t>
            </a:r>
            <a:r>
              <a:rPr lang="en-GB" dirty="0" err="1"/>
              <a:t>MyMaths</a:t>
            </a:r>
            <a:r>
              <a:rPr lang="en-GB" dirty="0"/>
              <a:t>) set on a Friday.</a:t>
            </a:r>
          </a:p>
          <a:p>
            <a:r>
              <a:rPr lang="en-GB" dirty="0"/>
              <a:t>Read independently or be heard read for 15 minutes per night</a:t>
            </a:r>
          </a:p>
          <a:p>
            <a:endParaRPr lang="en-GB" dirty="0"/>
          </a:p>
          <a:p>
            <a:r>
              <a:rPr lang="en-GB" dirty="0"/>
              <a:t>Weekly homework is due the following Friday.</a:t>
            </a:r>
          </a:p>
        </p:txBody>
      </p:sp>
    </p:spTree>
    <p:extLst>
      <p:ext uri="{BB962C8B-B14F-4D97-AF65-F5344CB8AC3E}">
        <p14:creationId xmlns:p14="http://schemas.microsoft.com/office/powerpoint/2010/main" val="2207577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7" name="Freeform: Shape 2056">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9" name="Rectangle 2058">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3" name="Freeform: Shape 2062">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65" name="Isosceles Triangle 2064">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Preparing for SATS | CGP Books">
            <a:extLst>
              <a:ext uri="{FF2B5EF4-FFF2-40B4-BE49-F238E27FC236}">
                <a16:creationId xmlns:a16="http://schemas.microsoft.com/office/drawing/2014/main" id="{18D79A11-71C2-1575-2118-35FD093C0EB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38489" y="643467"/>
            <a:ext cx="8315022"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067" name="Isosceles Triangle 2066">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7039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a:xfrm>
            <a:off x="838200" y="1393824"/>
            <a:ext cx="10515600" cy="5146675"/>
          </a:xfrm>
        </p:spPr>
        <p:txBody>
          <a:bodyPr>
            <a:noAutofit/>
          </a:bodyPr>
          <a:lstStyle/>
          <a:p>
            <a:pPr marL="0" indent="0">
              <a:buNone/>
            </a:pPr>
            <a:r>
              <a:rPr lang="en-GB" sz="1600" dirty="0"/>
              <a:t>We have high expectations of behaviour. This is set out in our behaviour policy. It can be found on our school website.</a:t>
            </a:r>
          </a:p>
          <a:p>
            <a:pPr marL="0" indent="0">
              <a:buNone/>
            </a:pPr>
            <a:endParaRPr lang="en-GB" sz="1600" dirty="0"/>
          </a:p>
          <a:p>
            <a:pPr marL="0" indent="0">
              <a:buNone/>
            </a:pPr>
            <a:r>
              <a:rPr lang="en-GB" sz="1600" dirty="0"/>
              <a:t>Good behaviour is rewarded with:  </a:t>
            </a:r>
          </a:p>
          <a:p>
            <a:pPr marL="0" indent="0">
              <a:buNone/>
            </a:pPr>
            <a:endParaRPr lang="en-GB" sz="1600" dirty="0"/>
          </a:p>
          <a:p>
            <a:r>
              <a:rPr lang="en-GB" sz="1600" dirty="0"/>
              <a:t>Whole school House Point reward system (Saint Houses)</a:t>
            </a:r>
          </a:p>
          <a:p>
            <a:r>
              <a:rPr lang="en-GB" sz="1600" dirty="0"/>
              <a:t>Golden Book entry</a:t>
            </a:r>
          </a:p>
          <a:p>
            <a:r>
              <a:rPr lang="en-GB" sz="1600" dirty="0"/>
              <a:t>Golden Book assembly</a:t>
            </a:r>
          </a:p>
          <a:p>
            <a:r>
              <a:rPr lang="en-GB" sz="1600" dirty="0"/>
              <a:t>Golden break time</a:t>
            </a:r>
          </a:p>
          <a:p>
            <a:r>
              <a:rPr lang="en-GB" sz="1600" dirty="0"/>
              <a:t>Marvellous Me message sent home</a:t>
            </a:r>
          </a:p>
          <a:p>
            <a:r>
              <a:rPr lang="en-GB" sz="1600" dirty="0"/>
              <a:t>Stickers/stamps</a:t>
            </a:r>
          </a:p>
          <a:p>
            <a:r>
              <a:rPr lang="en-GB" sz="1600" dirty="0"/>
              <a:t>Personalised reward chart</a:t>
            </a:r>
          </a:p>
          <a:p>
            <a:r>
              <a:rPr lang="en-GB" sz="1600" dirty="0"/>
              <a:t>Visit to another teacher/HT/DHT/AHT for commendation</a:t>
            </a:r>
          </a:p>
          <a:p>
            <a:pPr marL="0" indent="0">
              <a:buNone/>
            </a:pPr>
            <a:endParaRPr lang="en-GB" sz="1600" dirty="0"/>
          </a:p>
          <a:p>
            <a:pPr marL="0" indent="0">
              <a:buNone/>
            </a:pPr>
            <a:r>
              <a:rPr lang="en-GB" sz="1600" dirty="0"/>
              <a:t>This year we are really promoting positive learning behaviours and will celebrate your child’s demonstration of these behaviours on Marvellous Me and in Pupil Review Meetings. </a:t>
            </a:r>
          </a:p>
        </p:txBody>
      </p:sp>
    </p:spTree>
    <p:extLst>
      <p:ext uri="{BB962C8B-B14F-4D97-AF65-F5344CB8AC3E}">
        <p14:creationId xmlns:p14="http://schemas.microsoft.com/office/powerpoint/2010/main" val="604225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p:txBody>
          <a:bodyPr>
            <a:normAutofit fontScale="62500" lnSpcReduction="20000"/>
          </a:bodyPr>
          <a:lstStyle/>
          <a:p>
            <a:pPr marL="0" indent="0">
              <a:buNone/>
            </a:pPr>
            <a:r>
              <a:rPr lang="en-GB" b="1" u="sng" dirty="0"/>
              <a:t>Responding to inappropriate behaviour</a:t>
            </a:r>
            <a:endParaRPr lang="en-GB" dirty="0"/>
          </a:p>
          <a:p>
            <a:pPr marL="0" indent="0">
              <a:buNone/>
            </a:pPr>
            <a:r>
              <a:rPr lang="en-GB" dirty="0"/>
              <a:t>Staff will respond to inappropriate behaviour predictably, promptly and in a consistent, fair and proportionate manner so that pupils know with certainty that inappropriate behaviour will always be addressed. </a:t>
            </a:r>
          </a:p>
          <a:p>
            <a:pPr marL="0" indent="0">
              <a:buNone/>
            </a:pPr>
            <a:endParaRPr lang="en-GB" dirty="0"/>
          </a:p>
          <a:p>
            <a:pPr marL="0" indent="0">
              <a:buNone/>
            </a:pPr>
            <a:r>
              <a:rPr lang="en-GB" dirty="0"/>
              <a:t>At OLW, we have a ‘stepped approach’ for addressing low level behaviours. </a:t>
            </a:r>
          </a:p>
          <a:p>
            <a:pPr marL="0" indent="0">
              <a:buNone/>
            </a:pPr>
            <a:endParaRPr lang="en-GB" b="1" dirty="0"/>
          </a:p>
          <a:p>
            <a:pPr marL="0" indent="0">
              <a:buNone/>
            </a:pPr>
            <a:r>
              <a:rPr lang="en-GB" b="1" dirty="0"/>
              <a:t>Step 1 - 1</a:t>
            </a:r>
            <a:r>
              <a:rPr lang="en-GB" b="1" baseline="30000" dirty="0"/>
              <a:t>st</a:t>
            </a:r>
            <a:r>
              <a:rPr lang="en-GB" b="1" dirty="0"/>
              <a:t> verbal warning </a:t>
            </a:r>
            <a:endParaRPr lang="en-GB" dirty="0"/>
          </a:p>
          <a:p>
            <a:pPr marL="0" indent="0">
              <a:buNone/>
            </a:pPr>
            <a:r>
              <a:rPr lang="en-GB" dirty="0"/>
              <a:t>A child is told that their behaviour is inappropriate (label behaviour) and the impact that it is having on others. They will be offered a chance to change their behaviour and make a good choice. </a:t>
            </a:r>
            <a:r>
              <a:rPr lang="en-GB" b="1" dirty="0"/>
              <a:t> </a:t>
            </a:r>
            <a:endParaRPr lang="en-GB" dirty="0"/>
          </a:p>
          <a:p>
            <a:pPr marL="0" indent="0">
              <a:buNone/>
            </a:pPr>
            <a:r>
              <a:rPr lang="en-GB" b="1" dirty="0"/>
              <a:t>Step 2 – 2</a:t>
            </a:r>
            <a:r>
              <a:rPr lang="en-GB" b="1" baseline="30000" dirty="0"/>
              <a:t>nd</a:t>
            </a:r>
            <a:r>
              <a:rPr lang="en-GB" b="1" dirty="0"/>
              <a:t> verbal warning</a:t>
            </a:r>
            <a:endParaRPr lang="en-GB" dirty="0"/>
          </a:p>
          <a:p>
            <a:pPr marL="0" indent="0">
              <a:buNone/>
            </a:pPr>
            <a:r>
              <a:rPr lang="en-GB" dirty="0"/>
              <a:t>The child is reminded that their behaviour (label behaviour) is still inappropriate and how it is impacting on others. They will be given another chance to change their behaviour and make a good choice. </a:t>
            </a:r>
          </a:p>
          <a:p>
            <a:pPr marL="0" indent="0">
              <a:buNone/>
            </a:pPr>
            <a:r>
              <a:rPr lang="en-GB" b="1" dirty="0"/>
              <a:t>Step 3 – Calm time</a:t>
            </a:r>
            <a:endParaRPr lang="en-GB" dirty="0"/>
          </a:p>
          <a:p>
            <a:pPr marL="0" indent="0">
              <a:buNone/>
            </a:pPr>
            <a:r>
              <a:rPr lang="en-GB" dirty="0"/>
              <a:t>The child is told that they have been spoken to twice about their inappropriate behaviour (label behaviour) and that they will have some time out in the classroom to help them change and reflect on their behaviour.</a:t>
            </a:r>
          </a:p>
        </p:txBody>
      </p:sp>
    </p:spTree>
    <p:extLst>
      <p:ext uri="{BB962C8B-B14F-4D97-AF65-F5344CB8AC3E}">
        <p14:creationId xmlns:p14="http://schemas.microsoft.com/office/powerpoint/2010/main" val="1974907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p:txBody>
          <a:bodyPr>
            <a:normAutofit fontScale="92500" lnSpcReduction="10000"/>
          </a:bodyPr>
          <a:lstStyle/>
          <a:p>
            <a:pPr marL="0" indent="0">
              <a:buNone/>
            </a:pPr>
            <a:r>
              <a:rPr lang="en-GB" b="1" dirty="0"/>
              <a:t>Step 4 – Repair time</a:t>
            </a:r>
            <a:endParaRPr lang="en-GB" dirty="0"/>
          </a:p>
          <a:p>
            <a:pPr marL="0" indent="0">
              <a:buNone/>
            </a:pPr>
            <a:r>
              <a:rPr lang="en-GB" dirty="0"/>
              <a:t>Discuss how to repair the situation. What happened? How were you feeling? How has it affected others etc</a:t>
            </a:r>
          </a:p>
          <a:p>
            <a:pPr marL="0" indent="0">
              <a:buNone/>
            </a:pPr>
            <a:r>
              <a:rPr lang="en-GB" b="1" dirty="0"/>
              <a:t>Step 5 – Loss of some lunchtime break supervised in class</a:t>
            </a:r>
            <a:endParaRPr lang="en-GB" dirty="0"/>
          </a:p>
          <a:p>
            <a:pPr marL="0" indent="0">
              <a:buNone/>
            </a:pPr>
            <a:r>
              <a:rPr lang="en-GB" dirty="0"/>
              <a:t>Children missing part/all of lunchtime break will be supervised in a classroom by the class teacher.</a:t>
            </a:r>
          </a:p>
          <a:p>
            <a:pPr marL="0" indent="0">
              <a:buNone/>
            </a:pPr>
            <a:endParaRPr lang="en-GB" dirty="0"/>
          </a:p>
          <a:p>
            <a:pPr marL="0" indent="0">
              <a:buNone/>
            </a:pPr>
            <a:r>
              <a:rPr lang="en-GB" dirty="0"/>
              <a:t>This stepped approach is clearly visible as a Consequence Ladder poster displayed in each classroom. At each stage, staff will try to identify the reasons for a behaviour and help a child to reflect and change their behaviours. </a:t>
            </a:r>
          </a:p>
          <a:p>
            <a:pPr marL="0" indent="0">
              <a:buNone/>
            </a:pPr>
            <a:endParaRPr lang="en-GB" dirty="0"/>
          </a:p>
        </p:txBody>
      </p:sp>
    </p:spTree>
    <p:extLst>
      <p:ext uri="{BB962C8B-B14F-4D97-AF65-F5344CB8AC3E}">
        <p14:creationId xmlns:p14="http://schemas.microsoft.com/office/powerpoint/2010/main" val="359754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Uniform</a:t>
            </a:r>
          </a:p>
        </p:txBody>
      </p:sp>
      <p:sp>
        <p:nvSpPr>
          <p:cNvPr id="3" name="Content Placeholder 2"/>
          <p:cNvSpPr>
            <a:spLocks noGrp="1"/>
          </p:cNvSpPr>
          <p:nvPr>
            <p:ph idx="1"/>
          </p:nvPr>
        </p:nvSpPr>
        <p:spPr/>
        <p:txBody>
          <a:bodyPr/>
          <a:lstStyle/>
          <a:p>
            <a:r>
              <a:rPr lang="en-GB" dirty="0"/>
              <a:t>Please ensure that your child wears the correct school uniform and PE uniform</a:t>
            </a:r>
          </a:p>
          <a:p>
            <a:r>
              <a:rPr lang="en-GB" dirty="0"/>
              <a:t>That uniform is labelled</a:t>
            </a:r>
            <a:endParaRPr lang="en-GB" dirty="0">
              <a:solidFill>
                <a:srgbClr val="00B050"/>
              </a:solidFill>
            </a:endParaRPr>
          </a:p>
          <a:p>
            <a:r>
              <a:rPr lang="en-GB" dirty="0"/>
              <a:t>No jewellery please</a:t>
            </a:r>
          </a:p>
          <a:p>
            <a:r>
              <a:rPr lang="en-GB" dirty="0"/>
              <a:t>PE – hair tied up.</a:t>
            </a:r>
          </a:p>
          <a:p>
            <a:r>
              <a:rPr lang="en-GB" dirty="0"/>
              <a:t>Water bottles- water only please</a:t>
            </a:r>
          </a:p>
        </p:txBody>
      </p:sp>
    </p:spTree>
    <p:extLst>
      <p:ext uri="{BB962C8B-B14F-4D97-AF65-F5344CB8AC3E}">
        <p14:creationId xmlns:p14="http://schemas.microsoft.com/office/powerpoint/2010/main" val="2316818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lnSpcReduction="10000"/>
          </a:bodyPr>
          <a:lstStyle/>
          <a:p>
            <a:r>
              <a:rPr lang="en-GB" dirty="0" err="1"/>
              <a:t>Parentpay</a:t>
            </a:r>
            <a:endParaRPr lang="en-GB" dirty="0"/>
          </a:p>
          <a:p>
            <a:pPr marL="0" indent="0">
              <a:buNone/>
            </a:pPr>
            <a:endParaRPr lang="en-GB" dirty="0"/>
          </a:p>
          <a:p>
            <a:r>
              <a:rPr lang="en-GB" dirty="0"/>
              <a:t>Marvellous Me</a:t>
            </a:r>
          </a:p>
          <a:p>
            <a:pPr marL="0" indent="0">
              <a:buNone/>
            </a:pPr>
            <a:r>
              <a:rPr lang="en-GB" dirty="0"/>
              <a:t>- Reminders</a:t>
            </a:r>
          </a:p>
          <a:p>
            <a:pPr>
              <a:buFontTx/>
              <a:buChar char="-"/>
            </a:pPr>
            <a:r>
              <a:rPr lang="en-GB" dirty="0"/>
              <a:t>Demonstrated a positive learning behaviour</a:t>
            </a:r>
          </a:p>
          <a:p>
            <a:pPr>
              <a:buFontTx/>
              <a:buChar char="-"/>
            </a:pPr>
            <a:r>
              <a:rPr lang="en-GB" dirty="0"/>
              <a:t>Ask you to ask your child about their learning twice a week</a:t>
            </a:r>
          </a:p>
          <a:p>
            <a:pPr>
              <a:buFontTx/>
              <a:buChar char="-"/>
            </a:pPr>
            <a:r>
              <a:rPr lang="en-GB" dirty="0"/>
              <a:t>Instagram</a:t>
            </a:r>
          </a:p>
          <a:p>
            <a:pPr>
              <a:buFontTx/>
              <a:buChar char="-"/>
            </a:pPr>
            <a:endParaRPr lang="en-GB" dirty="0"/>
          </a:p>
          <a:p>
            <a:pPr marL="0" indent="0">
              <a:buNone/>
            </a:pPr>
            <a:r>
              <a:rPr lang="en-GB" dirty="0"/>
              <a:t>Please email through the </a:t>
            </a:r>
            <a:r>
              <a:rPr lang="en-GB" b="1" u="sng" dirty="0"/>
              <a:t>school office</a:t>
            </a:r>
            <a:r>
              <a:rPr lang="en-GB" dirty="0"/>
              <a:t>, not the teacher directly.</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a:xfrm>
            <a:off x="838200" y="1419224"/>
            <a:ext cx="10515600" cy="5146675"/>
          </a:xfrm>
        </p:spPr>
        <p:txBody>
          <a:bodyPr>
            <a:normAutofit fontScale="70000" lnSpcReduction="20000"/>
          </a:bodyPr>
          <a:lstStyle/>
          <a:p>
            <a:pPr marL="0" indent="0">
              <a:buNone/>
            </a:pPr>
            <a:endParaRPr lang="en-GB" dirty="0"/>
          </a:p>
          <a:p>
            <a:pPr marL="0" indent="0">
              <a:buNone/>
            </a:pPr>
            <a:r>
              <a:rPr lang="en-GB" sz="3400" dirty="0"/>
              <a:t>A reminder that we have clear pathways to ensure a concern you may have is quickly and effectively resolved. The pathway is:</a:t>
            </a:r>
          </a:p>
          <a:p>
            <a:pPr marL="0" indent="0">
              <a:buNone/>
            </a:pPr>
            <a:r>
              <a:rPr lang="en-GB" sz="3400" b="1" dirty="0"/>
              <a:t>Stage 1:</a:t>
            </a:r>
            <a:r>
              <a:rPr lang="en-GB" sz="3400" dirty="0"/>
              <a:t> </a:t>
            </a:r>
          </a:p>
          <a:p>
            <a:pPr marL="0" indent="0">
              <a:buNone/>
            </a:pPr>
            <a:r>
              <a:rPr lang="en-GB" sz="3400" dirty="0"/>
              <a:t>Discuss your concern with your child’s class teacher. They will work with you to discuss and resolve your concern. Please allow sufficient time for this process to be completed. </a:t>
            </a:r>
          </a:p>
          <a:p>
            <a:pPr marL="0" indent="0">
              <a:buNone/>
            </a:pPr>
            <a:r>
              <a:rPr lang="en-GB" sz="3400" b="1" dirty="0"/>
              <a:t>Stage 2:</a:t>
            </a:r>
            <a:r>
              <a:rPr lang="en-GB" sz="3400" dirty="0"/>
              <a:t> </a:t>
            </a:r>
          </a:p>
          <a:p>
            <a:pPr marL="0" indent="0">
              <a:buNone/>
            </a:pPr>
            <a:r>
              <a:rPr lang="en-GB" sz="3400" dirty="0"/>
              <a:t>Please escalate your concern to your child’s Phase Leader who will consider your concern and review the response given by your child’s class teacher. The Phase Leaders for academic year 2024-2025 are:</a:t>
            </a:r>
          </a:p>
          <a:p>
            <a:r>
              <a:rPr lang="en-GB" sz="3400" dirty="0"/>
              <a:t>Early Phase (Nursery and Reception) Mrs Churchill</a:t>
            </a:r>
          </a:p>
          <a:p>
            <a:r>
              <a:rPr lang="en-GB" sz="3400" dirty="0"/>
              <a:t>Lower Phase (Year 1 and Year 2) Mrs Compton</a:t>
            </a:r>
          </a:p>
          <a:p>
            <a:r>
              <a:rPr lang="en-GB" sz="3400" dirty="0"/>
              <a:t>Middle Phase (Year 3 and Year 4) Miss Yarnold</a:t>
            </a:r>
          </a:p>
          <a:p>
            <a:r>
              <a:rPr lang="en-GB" sz="3400" dirty="0"/>
              <a:t>Upper Phase (Year 5 and Year 6) Miss McNamee</a:t>
            </a:r>
          </a:p>
        </p:txBody>
      </p:sp>
    </p:spTree>
    <p:extLst>
      <p:ext uri="{BB962C8B-B14F-4D97-AF65-F5344CB8AC3E}">
        <p14:creationId xmlns:p14="http://schemas.microsoft.com/office/powerpoint/2010/main" val="779435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p:txBody>
          <a:bodyPr>
            <a:normAutofit fontScale="92500" lnSpcReduction="20000"/>
          </a:bodyPr>
          <a:lstStyle/>
          <a:p>
            <a:pPr marL="0" indent="0">
              <a:buNone/>
            </a:pPr>
            <a:r>
              <a:rPr lang="en-GB" b="1" dirty="0"/>
              <a:t>Stage 3:</a:t>
            </a:r>
          </a:p>
          <a:p>
            <a:pPr marL="0" indent="0">
              <a:buNone/>
            </a:pPr>
            <a:r>
              <a:rPr lang="en-GB" dirty="0"/>
              <a:t>Please escalate your concern to Mrs Ashcroft, Deputy Headteacher. Mrs Ashcroft will consider your concern and review the responses given by your child’s class teacher and your child’s Phase Leader. Please complete a parent escalation form at this stage available from the class teacher.</a:t>
            </a:r>
          </a:p>
          <a:p>
            <a:pPr marL="0" indent="0">
              <a:buNone/>
            </a:pPr>
            <a:r>
              <a:rPr lang="en-GB" b="1" dirty="0"/>
              <a:t>Stage 4</a:t>
            </a:r>
            <a:r>
              <a:rPr lang="en-GB" dirty="0"/>
              <a:t>: </a:t>
            </a:r>
          </a:p>
          <a:p>
            <a:pPr marL="0" indent="0">
              <a:buNone/>
            </a:pPr>
            <a:r>
              <a:rPr lang="en-GB" dirty="0"/>
              <a:t>Make a formal complaint following the School’s Complaint Policy (available on our website). Mrs Enstone will consider your complaint and review the responses given by Mrs Ashcroft, your child’s Phase Leader and their class teacher.</a:t>
            </a:r>
          </a:p>
          <a:p>
            <a:pPr marL="0" indent="0">
              <a:buNone/>
            </a:pPr>
            <a:endParaRPr lang="en-GB" dirty="0">
              <a:solidFill>
                <a:srgbClr val="00B050"/>
              </a:solidFill>
            </a:endParaRPr>
          </a:p>
          <a:p>
            <a:pPr marL="0" indent="0">
              <a:buNone/>
            </a:pPr>
            <a:r>
              <a:rPr lang="en-GB" dirty="0"/>
              <a:t>Please trust us, we will follow procedures but please be respectful of decisions or outcomes.</a:t>
            </a:r>
          </a:p>
          <a:p>
            <a:pPr marL="0" indent="0">
              <a:buNone/>
            </a:pPr>
            <a:endParaRPr lang="en-GB" dirty="0"/>
          </a:p>
        </p:txBody>
      </p:sp>
    </p:spTree>
    <p:extLst>
      <p:ext uri="{BB962C8B-B14F-4D97-AF65-F5344CB8AC3E}">
        <p14:creationId xmlns:p14="http://schemas.microsoft.com/office/powerpoint/2010/main" val="3747049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Parents’ Evening</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We will continue with the process we introduced last year:</a:t>
            </a:r>
          </a:p>
          <a:p>
            <a:pPr marL="0" indent="0">
              <a:buNone/>
            </a:pPr>
            <a:endParaRPr lang="en-GB" dirty="0"/>
          </a:p>
          <a:p>
            <a:r>
              <a:rPr lang="en-GB" dirty="0"/>
              <a:t>You will be invited to attend a Pupil Review Meeting throughout the year which will be a mixture of face to face and online where your child’s pupil report card will be discussed and targets set and reviewed.</a:t>
            </a:r>
          </a:p>
          <a:p>
            <a:endParaRPr lang="en-GB" dirty="0"/>
          </a:p>
          <a:p>
            <a:r>
              <a:rPr lang="en-GB" dirty="0"/>
              <a:t>This term – 15</a:t>
            </a:r>
            <a:r>
              <a:rPr lang="en-GB" baseline="30000" dirty="0"/>
              <a:t>th</a:t>
            </a:r>
            <a:r>
              <a:rPr lang="en-GB" dirty="0"/>
              <a:t> and 16</a:t>
            </a:r>
            <a:r>
              <a:rPr lang="en-GB" baseline="30000" dirty="0"/>
              <a:t>th</a:t>
            </a:r>
            <a:r>
              <a:rPr lang="en-GB" dirty="0"/>
              <a:t> October</a:t>
            </a:r>
          </a:p>
          <a:p>
            <a:endParaRPr lang="en-GB" dirty="0"/>
          </a:p>
          <a:p>
            <a:r>
              <a:rPr lang="en-GB" dirty="0"/>
              <a:t>Pupils also attend the meeting so that the child is at the heart of the process</a:t>
            </a:r>
          </a:p>
        </p:txBody>
      </p:sp>
    </p:spTree>
    <p:extLst>
      <p:ext uri="{BB962C8B-B14F-4D97-AF65-F5344CB8AC3E}">
        <p14:creationId xmlns:p14="http://schemas.microsoft.com/office/powerpoint/2010/main" val="964750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SEND</a:t>
            </a:r>
          </a:p>
        </p:txBody>
      </p:sp>
      <p:sp>
        <p:nvSpPr>
          <p:cNvPr id="3" name="Content Placeholder 2"/>
          <p:cNvSpPr>
            <a:spLocks noGrp="1"/>
          </p:cNvSpPr>
          <p:nvPr>
            <p:ph idx="1"/>
          </p:nvPr>
        </p:nvSpPr>
        <p:spPr>
          <a:xfrm>
            <a:off x="838200" y="1825625"/>
            <a:ext cx="10515600" cy="2390240"/>
          </a:xfrm>
        </p:spPr>
        <p:txBody>
          <a:bodyPr/>
          <a:lstStyle/>
          <a:p>
            <a:pPr marL="0" indent="0">
              <a:buNone/>
            </a:pPr>
            <a:r>
              <a:rPr lang="en-GB" dirty="0"/>
              <a:t>Mrs Churchill is our SENCo.</a:t>
            </a:r>
          </a:p>
          <a:p>
            <a:pPr marL="0" indent="0">
              <a:buNone/>
            </a:pPr>
            <a:endParaRPr lang="en-GB" dirty="0"/>
          </a:p>
          <a:p>
            <a:pPr marL="0" indent="0">
              <a:buNone/>
            </a:pPr>
            <a:r>
              <a:rPr lang="en-GB" dirty="0"/>
              <a:t>Please do make an appointment with her and your child’s class teacher if you feel your child has an underlying need or if you are concerned about behaviours at home.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827889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At Our Lady of the Wayside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Safeguarding our children is the responsibility of every member of staff at OLW. </a:t>
            </a:r>
          </a:p>
          <a:p>
            <a:pPr marL="0" indent="0">
              <a:buNone/>
            </a:pPr>
            <a:r>
              <a:rPr lang="en-GB" dirty="0"/>
              <a:t>Our Lady of the Wayside has policies in place for Safeguarding, Child Protection &amp; Behaviour which are read and adhered to by all staff. Visitors, supply teachers etc. must familiarise themselves with the school’s requirements regarding child protection, safeguarding and behavioural expectations. </a:t>
            </a:r>
          </a:p>
        </p:txBody>
      </p:sp>
    </p:spTree>
    <p:extLst>
      <p:ext uri="{BB962C8B-B14F-4D97-AF65-F5344CB8AC3E}">
        <p14:creationId xmlns:p14="http://schemas.microsoft.com/office/powerpoint/2010/main" val="1862554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a:bodyPr>
          <a:lstStyle/>
          <a:p>
            <a:pPr marL="0" indent="0">
              <a:buNone/>
            </a:pPr>
            <a:r>
              <a:rPr lang="en-GB" dirty="0"/>
              <a:t>We have a dedicated safeguarding team who work together to ensure the safety of all children at OLW.</a:t>
            </a:r>
          </a:p>
          <a:p>
            <a:pPr marL="0" indent="0">
              <a:buNone/>
            </a:pPr>
            <a:endParaRPr lang="en-GB" dirty="0"/>
          </a:p>
          <a:p>
            <a:pPr marL="0" indent="0">
              <a:buNone/>
            </a:pPr>
            <a:r>
              <a:rPr lang="en-GB" dirty="0"/>
              <a:t>The school has four named DSL’s (Designated Safeguarding Leads) for Child Protection: </a:t>
            </a:r>
          </a:p>
          <a:p>
            <a:pPr marL="0" indent="0">
              <a:buNone/>
            </a:pPr>
            <a:endParaRPr lang="en-GB" dirty="0"/>
          </a:p>
          <a:p>
            <a:pPr marL="0" indent="0">
              <a:buNone/>
            </a:pPr>
            <a:r>
              <a:rPr lang="en-GB" dirty="0"/>
              <a:t>Mrs Enstone (Headteacher), Mrs Ashcroft (Deputy Headteacher), Mrs Churchill (Assistant Headteacher), Mrs Compton (Y1 Teacher) and Mrs Lloyd (Family Support Manager). </a:t>
            </a:r>
          </a:p>
          <a:p>
            <a:pPr marL="0" indent="0">
              <a:buNone/>
            </a:pPr>
            <a:endParaRPr lang="en-GB" dirty="0">
              <a:solidFill>
                <a:srgbClr val="00B050"/>
              </a:solidFill>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96340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Enrichment Opportunities</a:t>
            </a:r>
          </a:p>
        </p:txBody>
      </p:sp>
      <p:sp>
        <p:nvSpPr>
          <p:cNvPr id="3" name="Content Placeholder 2"/>
          <p:cNvSpPr>
            <a:spLocks noGrp="1"/>
          </p:cNvSpPr>
          <p:nvPr>
            <p:ph idx="1"/>
          </p:nvPr>
        </p:nvSpPr>
        <p:spPr/>
        <p:txBody>
          <a:bodyPr/>
          <a:lstStyle/>
          <a:p>
            <a:r>
              <a:rPr lang="en-GB" dirty="0"/>
              <a:t>Part of Confirmation preparation we visit St. Chad’s Cathedral </a:t>
            </a:r>
          </a:p>
          <a:p>
            <a:endParaRPr lang="en-GB" dirty="0"/>
          </a:p>
          <a:p>
            <a:r>
              <a:rPr lang="en-GB" dirty="0">
                <a:highlight>
                  <a:srgbClr val="FFFF00"/>
                </a:highlight>
              </a:rPr>
              <a:t>Thursday 26</a:t>
            </a:r>
            <a:r>
              <a:rPr lang="en-GB" baseline="30000" dirty="0">
                <a:highlight>
                  <a:srgbClr val="FFFF00"/>
                </a:highlight>
              </a:rPr>
              <a:t>th</a:t>
            </a:r>
            <a:r>
              <a:rPr lang="en-GB" dirty="0">
                <a:highlight>
                  <a:srgbClr val="FFFF00"/>
                </a:highlight>
              </a:rPr>
              <a:t> February 2026</a:t>
            </a:r>
          </a:p>
          <a:p>
            <a:endParaRPr lang="en-GB" dirty="0">
              <a:highlight>
                <a:srgbClr val="FFFF00"/>
              </a:highlight>
            </a:endParaRPr>
          </a:p>
          <a:p>
            <a:r>
              <a:rPr lang="en-GB" dirty="0"/>
              <a:t>Variety of sports teams and competitions throughout the year: netball, football, basketball, rounders and badminton.</a:t>
            </a:r>
          </a:p>
        </p:txBody>
      </p:sp>
    </p:spTree>
    <p:extLst>
      <p:ext uri="{BB962C8B-B14F-4D97-AF65-F5344CB8AC3E}">
        <p14:creationId xmlns:p14="http://schemas.microsoft.com/office/powerpoint/2010/main" val="2757457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Questions</a:t>
            </a:r>
          </a:p>
        </p:txBody>
      </p:sp>
      <p:sp>
        <p:nvSpPr>
          <p:cNvPr id="3" name="Content Placeholder 2"/>
          <p:cNvSpPr>
            <a:spLocks noGrp="1"/>
          </p:cNvSpPr>
          <p:nvPr>
            <p:ph idx="1"/>
          </p:nvPr>
        </p:nvSpPr>
        <p:spPr/>
        <p:txBody>
          <a:bodyPr/>
          <a:lstStyle/>
          <a:p>
            <a:pPr marL="0" indent="0" algn="ctr">
              <a:buNone/>
            </a:pPr>
            <a:r>
              <a:rPr lang="en-GB" dirty="0"/>
              <a:t>Thank you for attending the Parent Information Meeting for Y6</a:t>
            </a:r>
          </a:p>
          <a:p>
            <a:pPr marL="0" indent="0" algn="ctr">
              <a:buNone/>
            </a:pPr>
            <a:endParaRPr lang="en-GB" dirty="0"/>
          </a:p>
          <a:p>
            <a:pPr marL="0" indent="0" algn="ctr">
              <a:buNone/>
            </a:pPr>
            <a:r>
              <a:rPr lang="en-GB" dirty="0"/>
              <a:t>Does anyone have any questions?</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1028</TotalTime>
  <Words>1599</Words>
  <Application>Microsoft Office PowerPoint</Application>
  <PresentationFormat>Widescreen</PresentationFormat>
  <Paragraphs>150</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Dates for your diary</vt:lpstr>
      <vt:lpstr>Parent Information Meeting for Y6</vt:lpstr>
      <vt:lpstr>Catholic Ethos</vt:lpstr>
      <vt:lpstr>Attendance</vt:lpstr>
      <vt:lpstr>Punctuality</vt:lpstr>
      <vt:lpstr>PowerPoint Presentation</vt:lpstr>
      <vt:lpstr>PowerPoint Presentation</vt:lpstr>
      <vt:lpstr>Homework</vt:lpstr>
      <vt:lpstr>Homework</vt:lpstr>
      <vt:lpstr>PowerPoint Presentation</vt:lpstr>
      <vt:lpstr>Behaviour</vt:lpstr>
      <vt:lpstr>Behaviour</vt:lpstr>
      <vt:lpstr>Behaviour</vt:lpstr>
      <vt:lpstr>Uniform</vt:lpstr>
      <vt:lpstr>Communication</vt:lpstr>
      <vt:lpstr>Sharing and Resolving Concerns</vt:lpstr>
      <vt:lpstr>Sharing and Resolving Concerns</vt:lpstr>
      <vt:lpstr>Parents’ Evening</vt:lpstr>
      <vt:lpstr>SEND</vt:lpstr>
      <vt:lpstr>Safeguarding</vt:lpstr>
      <vt:lpstr>Safeguarding</vt:lpstr>
      <vt:lpstr>Enrichment Opportunities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Pauline O'Donnell</cp:lastModifiedBy>
  <cp:revision>62</cp:revision>
  <dcterms:created xsi:type="dcterms:W3CDTF">2023-09-17T10:37:59Z</dcterms:created>
  <dcterms:modified xsi:type="dcterms:W3CDTF">2025-09-15T07:51:11Z</dcterms:modified>
</cp:coreProperties>
</file>