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2"/>
  </p:notesMasterIdLst>
  <p:sldIdLst>
    <p:sldId id="272" r:id="rId2"/>
    <p:sldId id="259" r:id="rId3"/>
    <p:sldId id="271" r:id="rId4"/>
    <p:sldId id="261" r:id="rId5"/>
    <p:sldId id="262" r:id="rId6"/>
    <p:sldId id="263" r:id="rId7"/>
    <p:sldId id="268" r:id="rId8"/>
    <p:sldId id="269" r:id="rId9"/>
    <p:sldId id="270" r:id="rId10"/>
    <p:sldId id="256" r:id="rId11"/>
    <p:sldId id="257" r:id="rId12"/>
    <p:sldId id="275" r:id="rId13"/>
    <p:sldId id="276" r:id="rId14"/>
    <p:sldId id="265" r:id="rId15"/>
    <p:sldId id="280" r:id="rId16"/>
    <p:sldId id="281" r:id="rId17"/>
    <p:sldId id="267" r:id="rId18"/>
    <p:sldId id="258" r:id="rId19"/>
    <p:sldId id="282" r:id="rId20"/>
    <p:sldId id="283" r:id="rId21"/>
    <p:sldId id="284" r:id="rId22"/>
    <p:sldId id="285" r:id="rId23"/>
    <p:sldId id="286" r:id="rId24"/>
    <p:sldId id="287" r:id="rId25"/>
    <p:sldId id="288" r:id="rId26"/>
    <p:sldId id="274" r:id="rId27"/>
    <p:sldId id="264" r:id="rId28"/>
    <p:sldId id="289" r:id="rId29"/>
    <p:sldId id="266" r:id="rId30"/>
    <p:sldId id="290"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7" autoAdjust="0"/>
    <p:restoredTop sz="9466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662D6-3CC2-460B-AEF2-7057F9505395}" type="datetimeFigureOut">
              <a:rPr lang="en-GB" smtClean="0"/>
              <a:t>20/04/2026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F0AA8A-2FEC-4BA6-84FC-DE156B2DCF4C}" type="slidenum">
              <a:rPr lang="en-GB" smtClean="0"/>
              <a:t>‹#›</a:t>
            </a:fld>
            <a:endParaRPr lang="en-GB"/>
          </a:p>
        </p:txBody>
      </p:sp>
    </p:spTree>
    <p:extLst>
      <p:ext uri="{BB962C8B-B14F-4D97-AF65-F5344CB8AC3E}">
        <p14:creationId xmlns:p14="http://schemas.microsoft.com/office/powerpoint/2010/main" val="3191172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923337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1796387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313807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DAC447-95B1-44F8-A1A9-DB856A547165}"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1962282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DAC447-95B1-44F8-A1A9-DB856A547165}" type="datetimeFigureOut">
              <a:rPr lang="en-GB" smtClean="0"/>
              <a:t>20/04/2026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380229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DAC447-95B1-44F8-A1A9-DB856A547165}" type="datetimeFigureOut">
              <a:rPr lang="en-GB" smtClean="0"/>
              <a:t>20/04/2026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2060215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DAC447-95B1-44F8-A1A9-DB856A547165}" type="datetimeFigureOut">
              <a:rPr lang="en-GB" smtClean="0"/>
              <a:t>20/04/2026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895456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EDAC447-95B1-44F8-A1A9-DB856A547165}"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2297788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EDAC447-95B1-44F8-A1A9-DB856A547165}"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336607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3495325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79854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6058648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14506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644646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1566249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DAC447-95B1-44F8-A1A9-DB856A547165}"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CAEF7E-13BD-429C-8AC9-B806E66421F5}" type="slidenum">
              <a:rPr lang="en-GB" smtClean="0"/>
              <a:t>‹#›</a:t>
            </a:fld>
            <a:endParaRPr lang="en-GB"/>
          </a:p>
        </p:txBody>
      </p:sp>
    </p:spTree>
    <p:extLst>
      <p:ext uri="{BB962C8B-B14F-4D97-AF65-F5344CB8AC3E}">
        <p14:creationId xmlns:p14="http://schemas.microsoft.com/office/powerpoint/2010/main" val="2248140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EDAC447-95B1-44F8-A1A9-DB856A547165}" type="datetimeFigureOut">
              <a:rPr lang="en-GB" smtClean="0"/>
              <a:t>20/04/2026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61CAEF7E-13BD-429C-8AC9-B806E66421F5}" type="slidenum">
              <a:rPr lang="en-GB" smtClean="0"/>
              <a:t>‹#›</a:t>
            </a:fld>
            <a:endParaRPr lang="en-GB"/>
          </a:p>
        </p:txBody>
      </p:sp>
    </p:spTree>
    <p:extLst>
      <p:ext uri="{BB962C8B-B14F-4D97-AF65-F5344CB8AC3E}">
        <p14:creationId xmlns:p14="http://schemas.microsoft.com/office/powerpoint/2010/main" val="29054142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A61BE-C72F-E3FA-FA8E-E2216FEBC6A2}"/>
              </a:ext>
            </a:extLst>
          </p:cNvPr>
          <p:cNvSpPr>
            <a:spLocks noGrp="1"/>
          </p:cNvSpPr>
          <p:nvPr>
            <p:ph type="title"/>
          </p:nvPr>
        </p:nvSpPr>
        <p:spPr/>
        <p:txBody>
          <a:bodyPr/>
          <a:lstStyle/>
          <a:p>
            <a:pPr algn="ctr"/>
            <a:r>
              <a:rPr lang="en-GB" dirty="0"/>
              <a:t>Purpose of Meeting</a:t>
            </a:r>
          </a:p>
        </p:txBody>
      </p:sp>
      <p:sp>
        <p:nvSpPr>
          <p:cNvPr id="3" name="Content Placeholder 2">
            <a:extLst>
              <a:ext uri="{FF2B5EF4-FFF2-40B4-BE49-F238E27FC236}">
                <a16:creationId xmlns:a16="http://schemas.microsoft.com/office/drawing/2014/main" id="{055B3503-0DFD-901C-4223-449A0D5F9078}"/>
              </a:ext>
            </a:extLst>
          </p:cNvPr>
          <p:cNvSpPr>
            <a:spLocks noGrp="1"/>
          </p:cNvSpPr>
          <p:nvPr>
            <p:ph idx="1"/>
          </p:nvPr>
        </p:nvSpPr>
        <p:spPr>
          <a:xfrm>
            <a:off x="301414" y="2211389"/>
            <a:ext cx="10498666" cy="3880773"/>
          </a:xfrm>
        </p:spPr>
        <p:txBody>
          <a:bodyPr>
            <a:normAutofit/>
          </a:bodyPr>
          <a:lstStyle/>
          <a:p>
            <a:r>
              <a:rPr lang="en-GB" sz="3200" dirty="0"/>
              <a:t>Share information regarding 2027 SATs</a:t>
            </a:r>
          </a:p>
          <a:p>
            <a:r>
              <a:rPr lang="en-GB" sz="3200" dirty="0"/>
              <a:t>Share information regarding Dol-Y-Moch residential</a:t>
            </a:r>
          </a:p>
          <a:p>
            <a:r>
              <a:rPr lang="en-GB" sz="3200" dirty="0"/>
              <a:t>Answer any questions you may have</a:t>
            </a:r>
          </a:p>
        </p:txBody>
      </p:sp>
    </p:spTree>
    <p:extLst>
      <p:ext uri="{BB962C8B-B14F-4D97-AF65-F5344CB8AC3E}">
        <p14:creationId xmlns:p14="http://schemas.microsoft.com/office/powerpoint/2010/main" val="115921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0200" y="139064"/>
            <a:ext cx="7828280" cy="804364"/>
          </a:xfrm>
        </p:spPr>
        <p:txBody>
          <a:bodyPr>
            <a:normAutofit fontScale="62500" lnSpcReduction="20000"/>
          </a:bodyPr>
          <a:lstStyle/>
          <a:p>
            <a:pPr marL="0" indent="0">
              <a:buNone/>
            </a:pPr>
            <a:r>
              <a:rPr lang="en-GB" sz="4400" dirty="0">
                <a:solidFill>
                  <a:srgbClr val="FF0000"/>
                </a:solidFill>
              </a:rPr>
              <a:t>A Guide to Year 6 National Assessments 2027</a:t>
            </a:r>
          </a:p>
        </p:txBody>
      </p:sp>
      <p:sp>
        <p:nvSpPr>
          <p:cNvPr id="4" name="TextBox 3">
            <a:extLst>
              <a:ext uri="{FF2B5EF4-FFF2-40B4-BE49-F238E27FC236}">
                <a16:creationId xmlns:a16="http://schemas.microsoft.com/office/drawing/2014/main" id="{1D7D16E8-105B-A8D2-B922-7F3C06C0C10A}"/>
              </a:ext>
            </a:extLst>
          </p:cNvPr>
          <p:cNvSpPr txBox="1"/>
          <p:nvPr/>
        </p:nvSpPr>
        <p:spPr>
          <a:xfrm>
            <a:off x="482600" y="1052864"/>
            <a:ext cx="9839960" cy="5564472"/>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GB" sz="2400" dirty="0">
                <a:solidFill>
                  <a:srgbClr val="00B050"/>
                </a:solidFill>
              </a:rPr>
              <a:t>Monday 10</a:t>
            </a:r>
            <a:r>
              <a:rPr lang="en-GB" sz="2400" baseline="30000" dirty="0">
                <a:solidFill>
                  <a:srgbClr val="00B050"/>
                </a:solidFill>
              </a:rPr>
              <a:t>th</a:t>
            </a:r>
            <a:r>
              <a:rPr lang="en-GB" sz="2400" dirty="0">
                <a:solidFill>
                  <a:srgbClr val="00B050"/>
                </a:solidFill>
              </a:rPr>
              <a:t> May - </a:t>
            </a:r>
            <a:r>
              <a:rPr lang="en-GB" sz="2400" dirty="0"/>
              <a:t>SPaG Paper </a:t>
            </a:r>
          </a:p>
          <a:p>
            <a:pPr marL="914400" lvl="1" indent="-457200">
              <a:lnSpc>
                <a:spcPct val="150000"/>
              </a:lnSpc>
              <a:buFont typeface="Arial" panose="020B0604020202020204" pitchFamily="34" charset="0"/>
              <a:buChar char="•"/>
            </a:pPr>
            <a:r>
              <a:rPr lang="en-GB" sz="2400" dirty="0"/>
              <a:t>Spelling – </a:t>
            </a:r>
            <a:r>
              <a:rPr lang="en-GB" sz="2400" b="1" dirty="0"/>
              <a:t>20 minutes</a:t>
            </a:r>
          </a:p>
          <a:p>
            <a:pPr marL="914400" lvl="1" indent="-457200">
              <a:lnSpc>
                <a:spcPct val="150000"/>
              </a:lnSpc>
              <a:buFont typeface="Arial" panose="020B0604020202020204" pitchFamily="34" charset="0"/>
              <a:buChar char="•"/>
            </a:pPr>
            <a:r>
              <a:rPr lang="en-GB" sz="2400" dirty="0"/>
              <a:t>Spelling, punctuation and grammar paper  - </a:t>
            </a:r>
            <a:r>
              <a:rPr lang="en-GB" sz="2400" b="1" dirty="0"/>
              <a:t>45 minutes</a:t>
            </a:r>
          </a:p>
          <a:p>
            <a:pPr marL="457200" indent="-457200">
              <a:lnSpc>
                <a:spcPct val="150000"/>
              </a:lnSpc>
              <a:buFont typeface="Arial" panose="020B0604020202020204" pitchFamily="34" charset="0"/>
              <a:buChar char="•"/>
            </a:pPr>
            <a:r>
              <a:rPr lang="en-GB" sz="2400" dirty="0">
                <a:solidFill>
                  <a:srgbClr val="00B050"/>
                </a:solidFill>
              </a:rPr>
              <a:t>Tuesday 11</a:t>
            </a:r>
            <a:r>
              <a:rPr lang="en-GB" sz="2400" baseline="30000" dirty="0">
                <a:solidFill>
                  <a:srgbClr val="00B050"/>
                </a:solidFill>
              </a:rPr>
              <a:t>th</a:t>
            </a:r>
            <a:r>
              <a:rPr lang="en-GB" sz="2400" dirty="0">
                <a:solidFill>
                  <a:srgbClr val="00B050"/>
                </a:solidFill>
              </a:rPr>
              <a:t> May - </a:t>
            </a:r>
            <a:r>
              <a:rPr lang="en-GB" sz="2400" dirty="0"/>
              <a:t>Reading Paper </a:t>
            </a:r>
            <a:r>
              <a:rPr lang="en-GB" sz="2400" b="1" dirty="0"/>
              <a:t>– 60 minutes</a:t>
            </a:r>
          </a:p>
          <a:p>
            <a:pPr marL="457200" indent="-457200">
              <a:lnSpc>
                <a:spcPct val="150000"/>
              </a:lnSpc>
              <a:buFont typeface="Arial" panose="020B0604020202020204" pitchFamily="34" charset="0"/>
              <a:buChar char="•"/>
            </a:pPr>
            <a:r>
              <a:rPr lang="en-GB" sz="2400" dirty="0">
                <a:solidFill>
                  <a:srgbClr val="00B050"/>
                </a:solidFill>
              </a:rPr>
              <a:t>Wednesday 12</a:t>
            </a:r>
            <a:r>
              <a:rPr lang="en-GB" sz="2400" baseline="30000" dirty="0">
                <a:solidFill>
                  <a:srgbClr val="00B050"/>
                </a:solidFill>
              </a:rPr>
              <a:t>th</a:t>
            </a:r>
            <a:r>
              <a:rPr lang="en-GB" sz="2400" dirty="0">
                <a:solidFill>
                  <a:srgbClr val="00B050"/>
                </a:solidFill>
              </a:rPr>
              <a:t> May - </a:t>
            </a:r>
            <a:r>
              <a:rPr lang="en-GB" sz="2400" dirty="0"/>
              <a:t>Arithmetic Paper 1 – </a:t>
            </a:r>
            <a:r>
              <a:rPr lang="en-GB" sz="2400" b="1" dirty="0"/>
              <a:t>30 minutes</a:t>
            </a:r>
          </a:p>
          <a:p>
            <a:pPr marL="914400" lvl="1" indent="-457200">
              <a:lnSpc>
                <a:spcPct val="150000"/>
              </a:lnSpc>
              <a:buFont typeface="Arial" panose="020B0604020202020204" pitchFamily="34" charset="0"/>
              <a:buChar char="•"/>
            </a:pPr>
            <a:r>
              <a:rPr lang="en-GB" sz="2400" dirty="0"/>
              <a:t>Reasoning Paper 2 – </a:t>
            </a:r>
            <a:r>
              <a:rPr lang="en-GB" sz="2400" b="1" dirty="0"/>
              <a:t>40 minutes</a:t>
            </a:r>
          </a:p>
          <a:p>
            <a:pPr marL="457200" indent="-457200">
              <a:lnSpc>
                <a:spcPct val="150000"/>
              </a:lnSpc>
              <a:buFont typeface="Arial" panose="020B0604020202020204" pitchFamily="34" charset="0"/>
              <a:buChar char="•"/>
            </a:pPr>
            <a:r>
              <a:rPr lang="en-GB" sz="2400" dirty="0">
                <a:solidFill>
                  <a:srgbClr val="00B050"/>
                </a:solidFill>
              </a:rPr>
              <a:t>Thursday 13</a:t>
            </a:r>
            <a:r>
              <a:rPr lang="en-GB" sz="2400" baseline="30000" dirty="0">
                <a:solidFill>
                  <a:srgbClr val="00B050"/>
                </a:solidFill>
              </a:rPr>
              <a:t>th</a:t>
            </a:r>
            <a:r>
              <a:rPr lang="en-GB" sz="2400" dirty="0">
                <a:solidFill>
                  <a:srgbClr val="00B050"/>
                </a:solidFill>
              </a:rPr>
              <a:t> May - </a:t>
            </a:r>
            <a:r>
              <a:rPr lang="en-GB" sz="2400" dirty="0"/>
              <a:t>Reasoning Paper 3 – </a:t>
            </a:r>
            <a:r>
              <a:rPr lang="en-GB" sz="2400" b="1" dirty="0"/>
              <a:t>40 minutes</a:t>
            </a:r>
          </a:p>
          <a:p>
            <a:pPr>
              <a:lnSpc>
                <a:spcPct val="150000"/>
              </a:lnSpc>
            </a:pPr>
            <a:r>
              <a:rPr lang="en-GB" sz="2400" b="1" dirty="0"/>
              <a:t>No tests on Friday.</a:t>
            </a:r>
          </a:p>
          <a:p>
            <a:pPr>
              <a:lnSpc>
                <a:spcPct val="150000"/>
              </a:lnSpc>
            </a:pPr>
            <a:r>
              <a:rPr lang="en-GB" sz="2400" dirty="0"/>
              <a:t>We aim to give the children toast about 8.45 and start around 9.00/9.15am</a:t>
            </a:r>
          </a:p>
        </p:txBody>
      </p:sp>
    </p:spTree>
    <p:extLst>
      <p:ext uri="{BB962C8B-B14F-4D97-AF65-F5344CB8AC3E}">
        <p14:creationId xmlns:p14="http://schemas.microsoft.com/office/powerpoint/2010/main" val="1423552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970A8-0447-6390-480A-C50A00C2D30A}"/>
              </a:ext>
            </a:extLst>
          </p:cNvPr>
          <p:cNvSpPr>
            <a:spLocks noGrp="1"/>
          </p:cNvSpPr>
          <p:nvPr>
            <p:ph type="title"/>
          </p:nvPr>
        </p:nvSpPr>
        <p:spPr/>
        <p:txBody>
          <a:bodyPr/>
          <a:lstStyle/>
          <a:p>
            <a:r>
              <a:rPr lang="en-GB" dirty="0"/>
              <a:t>Paper Expectations</a:t>
            </a:r>
          </a:p>
        </p:txBody>
      </p:sp>
      <p:sp>
        <p:nvSpPr>
          <p:cNvPr id="3" name="Content Placeholder 2">
            <a:extLst>
              <a:ext uri="{FF2B5EF4-FFF2-40B4-BE49-F238E27FC236}">
                <a16:creationId xmlns:a16="http://schemas.microsoft.com/office/drawing/2014/main" id="{AB1B7A1D-F515-13A4-0076-9A2F6D39BCC7}"/>
              </a:ext>
            </a:extLst>
          </p:cNvPr>
          <p:cNvSpPr>
            <a:spLocks noGrp="1"/>
          </p:cNvSpPr>
          <p:nvPr>
            <p:ph idx="1"/>
          </p:nvPr>
        </p:nvSpPr>
        <p:spPr>
          <a:xfrm>
            <a:off x="463974" y="1784669"/>
            <a:ext cx="9086426" cy="4463731"/>
          </a:xfrm>
        </p:spPr>
        <p:txBody>
          <a:bodyPr>
            <a:normAutofit fontScale="85000" lnSpcReduction="10000"/>
          </a:bodyPr>
          <a:lstStyle/>
          <a:p>
            <a:pPr>
              <a:lnSpc>
                <a:spcPct val="150000"/>
              </a:lnSpc>
            </a:pPr>
            <a:r>
              <a:rPr lang="en-GB" sz="2800" dirty="0"/>
              <a:t>Spelling – out of 20 spellings – not timed</a:t>
            </a:r>
          </a:p>
          <a:p>
            <a:pPr>
              <a:lnSpc>
                <a:spcPct val="150000"/>
              </a:lnSpc>
            </a:pPr>
            <a:r>
              <a:rPr lang="en-GB" sz="2800" dirty="0"/>
              <a:t>SPAG – out of 50 (70 in total) marks – 45 minutes to answer all</a:t>
            </a:r>
          </a:p>
          <a:p>
            <a:pPr>
              <a:lnSpc>
                <a:spcPct val="150000"/>
              </a:lnSpc>
            </a:pPr>
            <a:r>
              <a:rPr lang="en-GB" sz="2800" dirty="0"/>
              <a:t>Reading – out of 50 marks - 3 texts (often two-sides of A4 alongside questions) – 60 minutes!</a:t>
            </a:r>
          </a:p>
          <a:p>
            <a:pPr>
              <a:lnSpc>
                <a:spcPct val="150000"/>
              </a:lnSpc>
            </a:pPr>
            <a:r>
              <a:rPr lang="en-GB" sz="2800" dirty="0"/>
              <a:t>Arithmetic – out of 40 marks – 36 questions – 30 minutes!</a:t>
            </a:r>
          </a:p>
          <a:p>
            <a:pPr>
              <a:lnSpc>
                <a:spcPct val="150000"/>
              </a:lnSpc>
            </a:pPr>
            <a:r>
              <a:rPr lang="en-GB" sz="2800" dirty="0"/>
              <a:t>Reasoning 2 and 3 – out of 35 marks – 40 minutes to complete</a:t>
            </a:r>
          </a:p>
        </p:txBody>
      </p:sp>
    </p:spTree>
    <p:extLst>
      <p:ext uri="{BB962C8B-B14F-4D97-AF65-F5344CB8AC3E}">
        <p14:creationId xmlns:p14="http://schemas.microsoft.com/office/powerpoint/2010/main" val="3117211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75655" y="226422"/>
            <a:ext cx="6932025" cy="5016758"/>
          </a:xfrm>
          <a:prstGeom prst="rect">
            <a:avLst/>
          </a:prstGeom>
          <a:noFill/>
        </p:spPr>
        <p:txBody>
          <a:bodyPr wrap="square" rtlCol="0">
            <a:spAutoFit/>
          </a:bodyPr>
          <a:lstStyle/>
          <a:p>
            <a:r>
              <a:rPr lang="en-GB" sz="3200" u="sng" dirty="0">
                <a:solidFill>
                  <a:srgbClr val="0070C0"/>
                </a:solidFill>
              </a:rPr>
              <a:t>What are SATs?</a:t>
            </a:r>
          </a:p>
          <a:p>
            <a:endParaRPr lang="en-GB" sz="3200" dirty="0">
              <a:solidFill>
                <a:srgbClr val="0070C0"/>
              </a:solidFill>
            </a:endParaRPr>
          </a:p>
          <a:p>
            <a:r>
              <a:rPr lang="en-GB" sz="3200" dirty="0"/>
              <a:t>SATs are statutory attainment tests for all Year 6 pupils in England. </a:t>
            </a:r>
          </a:p>
          <a:p>
            <a:endParaRPr lang="en-GB" sz="3200" u="sng" dirty="0">
              <a:solidFill>
                <a:srgbClr val="0070C0"/>
              </a:solidFill>
            </a:endParaRPr>
          </a:p>
          <a:p>
            <a:r>
              <a:rPr lang="en-GB" sz="3200" dirty="0"/>
              <a:t>There is no writing test, writing is teacher assessed. Teacher assessments are subject to external moderation.</a:t>
            </a:r>
          </a:p>
          <a:p>
            <a:r>
              <a:rPr lang="en-GB" sz="3200" dirty="0"/>
              <a:t> </a:t>
            </a:r>
          </a:p>
        </p:txBody>
      </p:sp>
    </p:spTree>
    <p:extLst>
      <p:ext uri="{BB962C8B-B14F-4D97-AF65-F5344CB8AC3E}">
        <p14:creationId xmlns:p14="http://schemas.microsoft.com/office/powerpoint/2010/main" val="264468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2547" y="905690"/>
            <a:ext cx="9858105" cy="4524315"/>
          </a:xfrm>
          <a:prstGeom prst="rect">
            <a:avLst/>
          </a:prstGeom>
          <a:noFill/>
        </p:spPr>
        <p:txBody>
          <a:bodyPr wrap="square" rtlCol="0">
            <a:spAutoFit/>
          </a:bodyPr>
          <a:lstStyle/>
          <a:p>
            <a:r>
              <a:rPr lang="en-GB" sz="2400" u="sng" dirty="0">
                <a:solidFill>
                  <a:srgbClr val="0070C0"/>
                </a:solidFill>
              </a:rPr>
              <a:t>How are other subjects assessed?</a:t>
            </a:r>
            <a:endParaRPr lang="en-GB" sz="2400" dirty="0">
              <a:solidFill>
                <a:srgbClr val="0070C0"/>
              </a:solidFill>
            </a:endParaRPr>
          </a:p>
          <a:p>
            <a:r>
              <a:rPr lang="en-GB" sz="2400" dirty="0"/>
              <a:t>Attainment for the rest of the curriculum is assessed through on-going teacher assessment. Pupil’s attainment and progress is reported through parent’s evening, pupil report cards and annual school reports.</a:t>
            </a:r>
          </a:p>
          <a:p>
            <a:r>
              <a:rPr lang="en-GB" sz="2400" dirty="0"/>
              <a:t> </a:t>
            </a:r>
          </a:p>
          <a:p>
            <a:endParaRPr lang="en-GB" sz="2400" u="sng" dirty="0">
              <a:solidFill>
                <a:srgbClr val="0070C0"/>
              </a:solidFill>
            </a:endParaRPr>
          </a:p>
          <a:p>
            <a:r>
              <a:rPr lang="en-GB" sz="2400" u="sng" dirty="0">
                <a:solidFill>
                  <a:srgbClr val="0070C0"/>
                </a:solidFill>
              </a:rPr>
              <a:t>Which children have to take the tests?</a:t>
            </a:r>
            <a:endParaRPr lang="en-GB" sz="2400" dirty="0">
              <a:solidFill>
                <a:srgbClr val="0070C0"/>
              </a:solidFill>
            </a:endParaRPr>
          </a:p>
          <a:p>
            <a:r>
              <a:rPr lang="en-GB" sz="2400" dirty="0"/>
              <a:t>All children who are in their final year of primary education, unless the school has assessed that pupil as working below the standard of the national curriculum.</a:t>
            </a:r>
          </a:p>
          <a:p>
            <a:endParaRPr lang="en-GB" sz="2400" dirty="0"/>
          </a:p>
        </p:txBody>
      </p:sp>
    </p:spTree>
    <p:extLst>
      <p:ext uri="{BB962C8B-B14F-4D97-AF65-F5344CB8AC3E}">
        <p14:creationId xmlns:p14="http://schemas.microsoft.com/office/powerpoint/2010/main" val="1381015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0595" y="226422"/>
            <a:ext cx="10241280" cy="6463308"/>
          </a:xfrm>
          <a:prstGeom prst="rect">
            <a:avLst/>
          </a:prstGeom>
          <a:noFill/>
        </p:spPr>
        <p:txBody>
          <a:bodyPr wrap="square" rtlCol="0">
            <a:spAutoFit/>
          </a:bodyPr>
          <a:lstStyle/>
          <a:p>
            <a:r>
              <a:rPr lang="en-GB" sz="2400" u="sng" dirty="0">
                <a:solidFill>
                  <a:srgbClr val="0070C0"/>
                </a:solidFill>
              </a:rPr>
              <a:t>Are there arrangements in place to support children with additional needs?</a:t>
            </a:r>
          </a:p>
          <a:p>
            <a:endParaRPr lang="en-GB" sz="2400" dirty="0">
              <a:solidFill>
                <a:srgbClr val="0070C0"/>
              </a:solidFill>
            </a:endParaRPr>
          </a:p>
          <a:p>
            <a:r>
              <a:rPr lang="en-GB" sz="2400" dirty="0"/>
              <a:t>National tests are intended to assess pupils’ abilities in a fair and comparable way. Access arrangements may be appropriate for pupils:</a:t>
            </a:r>
          </a:p>
          <a:p>
            <a:endParaRPr lang="en-GB" sz="2400" dirty="0"/>
          </a:p>
          <a:p>
            <a:r>
              <a:rPr lang="en-GB" sz="2400" dirty="0"/>
              <a:t>• with an education, health and care (EHC) plan </a:t>
            </a:r>
          </a:p>
          <a:p>
            <a:r>
              <a:rPr lang="en-GB" sz="2400" dirty="0"/>
              <a:t>• for whom provision is being made in school using the SEN Support system </a:t>
            </a:r>
          </a:p>
          <a:p>
            <a:r>
              <a:rPr lang="en-GB" sz="2400" dirty="0"/>
              <a:t>• whose learning difficulty or disability significantly affects their ability to access the tests</a:t>
            </a:r>
          </a:p>
          <a:p>
            <a:r>
              <a:rPr lang="en-GB" sz="2400" dirty="0"/>
              <a:t> </a:t>
            </a:r>
          </a:p>
          <a:p>
            <a:r>
              <a:rPr lang="en-GB" sz="2400" dirty="0"/>
              <a:t>The support given during the tests must never advantage or disadvantage individual pupils. A school must have evidence that the support provided is based on normal classroom practice. </a:t>
            </a:r>
          </a:p>
          <a:p>
            <a:r>
              <a:rPr lang="en-GB" dirty="0"/>
              <a:t> </a:t>
            </a:r>
          </a:p>
          <a:p>
            <a:br>
              <a:rPr lang="en-GB" u="sng" dirty="0"/>
            </a:br>
            <a:r>
              <a:rPr lang="en-GB" dirty="0"/>
              <a:t> </a:t>
            </a:r>
          </a:p>
        </p:txBody>
      </p:sp>
    </p:spTree>
    <p:extLst>
      <p:ext uri="{BB962C8B-B14F-4D97-AF65-F5344CB8AC3E}">
        <p14:creationId xmlns:p14="http://schemas.microsoft.com/office/powerpoint/2010/main" val="2029579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75655" y="226422"/>
            <a:ext cx="9858105" cy="646331"/>
          </a:xfrm>
          <a:prstGeom prst="rect">
            <a:avLst/>
          </a:prstGeom>
          <a:noFill/>
        </p:spPr>
        <p:txBody>
          <a:bodyPr wrap="square" rtlCol="0">
            <a:spAutoFit/>
          </a:bodyPr>
          <a:lstStyle/>
          <a:p>
            <a:br>
              <a:rPr lang="en-GB" dirty="0">
                <a:latin typeface="+mj-lt"/>
              </a:rPr>
            </a:br>
            <a:r>
              <a:rPr lang="en-GB" dirty="0">
                <a:latin typeface="+mj-lt"/>
              </a:rPr>
              <a:t> </a:t>
            </a:r>
          </a:p>
        </p:txBody>
      </p:sp>
      <p:sp>
        <p:nvSpPr>
          <p:cNvPr id="2" name="Rectangle 1"/>
          <p:cNvSpPr/>
          <p:nvPr/>
        </p:nvSpPr>
        <p:spPr>
          <a:xfrm>
            <a:off x="365759" y="174170"/>
            <a:ext cx="9113521" cy="6001643"/>
          </a:xfrm>
          <a:prstGeom prst="rect">
            <a:avLst/>
          </a:prstGeom>
        </p:spPr>
        <p:txBody>
          <a:bodyPr wrap="square">
            <a:spAutoFit/>
          </a:bodyPr>
          <a:lstStyle/>
          <a:p>
            <a:pPr>
              <a:spcAft>
                <a:spcPts val="0"/>
              </a:spcAft>
            </a:pPr>
            <a:r>
              <a:rPr lang="en-GB" sz="2400" u="sng" dirty="0">
                <a:solidFill>
                  <a:srgbClr val="0070C0"/>
                </a:solidFill>
                <a:effectLst/>
                <a:latin typeface="+mj-lt"/>
                <a:ea typeface="Calibri" panose="020F0502020204030204" pitchFamily="34" charset="0"/>
                <a:cs typeface="Times New Roman" panose="02020603050405020304" pitchFamily="18" charset="0"/>
              </a:rPr>
              <a:t>What happens if my child is absent during the test period?</a:t>
            </a:r>
            <a:endParaRPr lang="en-GB" sz="2400" dirty="0">
              <a:solidFill>
                <a:srgbClr val="0070C0"/>
              </a:solidFill>
              <a:effectLst/>
              <a:latin typeface="+mj-lt"/>
              <a:ea typeface="Calibri" panose="020F0502020204030204" pitchFamily="34" charset="0"/>
              <a:cs typeface="Times New Roman" panose="02020603050405020304" pitchFamily="18" charset="0"/>
            </a:endParaRPr>
          </a:p>
          <a:p>
            <a:pPr>
              <a:spcAft>
                <a:spcPts val="0"/>
              </a:spcAft>
            </a:pPr>
            <a:r>
              <a:rPr lang="en-GB" sz="2400" dirty="0">
                <a:latin typeface="+mj-lt"/>
                <a:ea typeface="Calibri" panose="020F0502020204030204" pitchFamily="34" charset="0"/>
                <a:cs typeface="Times New Roman" panose="02020603050405020304" pitchFamily="18" charset="0"/>
              </a:rPr>
              <a:t> </a:t>
            </a:r>
            <a:endParaRPr lang="en-GB" sz="2400" dirty="0">
              <a:effectLst/>
              <a:latin typeface="+mj-lt"/>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2400" dirty="0">
                <a:latin typeface="+mj-lt"/>
                <a:ea typeface="Calibri" panose="020F0502020204030204" pitchFamily="34" charset="0"/>
                <a:cs typeface="Times New Roman" panose="02020603050405020304" pitchFamily="18" charset="0"/>
              </a:rPr>
              <a:t>Pupils who miss one or more of the tests papers in a subject, through illness or for any other reason, are recorded as absent for the whole subject.</a:t>
            </a:r>
            <a:endParaRPr lang="en-GB" sz="2400" dirty="0">
              <a:effectLst/>
              <a:latin typeface="+mj-lt"/>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2400" dirty="0">
                <a:latin typeface="+mj-lt"/>
                <a:ea typeface="Calibri" panose="020F0502020204030204" pitchFamily="34" charset="0"/>
                <a:cs typeface="Times New Roman" panose="02020603050405020304" pitchFamily="18" charset="0"/>
              </a:rPr>
              <a:t>If your child is likely to be absent, please contact school immediately.</a:t>
            </a:r>
            <a:endParaRPr lang="en-GB" sz="2400" dirty="0">
              <a:effectLst/>
              <a:latin typeface="+mj-lt"/>
              <a:ea typeface="Calibri" panose="020F0502020204030204" pitchFamily="34" charset="0"/>
              <a:cs typeface="Times New Roman" panose="02020603050405020304" pitchFamily="18" charset="0"/>
            </a:endParaRPr>
          </a:p>
          <a:p>
            <a:pPr>
              <a:spcAft>
                <a:spcPts val="0"/>
              </a:spcAft>
            </a:pPr>
            <a:r>
              <a:rPr lang="en-GB" sz="2400" dirty="0">
                <a:latin typeface="+mj-lt"/>
                <a:ea typeface="Calibri" panose="020F0502020204030204" pitchFamily="34" charset="0"/>
                <a:cs typeface="Times New Roman" panose="02020603050405020304" pitchFamily="18" charset="0"/>
              </a:rPr>
              <a:t> </a:t>
            </a:r>
            <a:endParaRPr lang="en-GB" sz="2400" dirty="0">
              <a:solidFill>
                <a:srgbClr val="0070C0"/>
              </a:solidFill>
              <a:effectLst/>
              <a:latin typeface="+mj-lt"/>
              <a:ea typeface="Calibri" panose="020F0502020204030204" pitchFamily="34" charset="0"/>
              <a:cs typeface="Times New Roman" panose="02020603050405020304" pitchFamily="18" charset="0"/>
            </a:endParaRPr>
          </a:p>
          <a:p>
            <a:pPr>
              <a:spcAft>
                <a:spcPts val="0"/>
              </a:spcAft>
            </a:pPr>
            <a:r>
              <a:rPr lang="en-GB" sz="2400" u="sng" dirty="0">
                <a:solidFill>
                  <a:srgbClr val="0070C0"/>
                </a:solidFill>
                <a:effectLst/>
                <a:latin typeface="+mj-lt"/>
                <a:ea typeface="Calibri" panose="020F0502020204030204" pitchFamily="34" charset="0"/>
                <a:cs typeface="Times New Roman" panose="02020603050405020304" pitchFamily="18" charset="0"/>
              </a:rPr>
              <a:t>How are the test papers marked?</a:t>
            </a:r>
            <a:endParaRPr lang="en-GB" sz="2400" dirty="0">
              <a:solidFill>
                <a:srgbClr val="0070C0"/>
              </a:solidFill>
              <a:effectLst/>
              <a:latin typeface="+mj-lt"/>
              <a:ea typeface="Calibri" panose="020F0502020204030204" pitchFamily="34" charset="0"/>
              <a:cs typeface="Times New Roman" panose="02020603050405020304" pitchFamily="18" charset="0"/>
            </a:endParaRPr>
          </a:p>
          <a:p>
            <a:pPr>
              <a:spcAft>
                <a:spcPts val="0"/>
              </a:spcAft>
            </a:pPr>
            <a:r>
              <a:rPr lang="en-GB" sz="2400" dirty="0">
                <a:effectLst/>
                <a:latin typeface="+mj-lt"/>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n-GB" sz="2400" dirty="0">
                <a:latin typeface="+mj-lt"/>
                <a:ea typeface="Calibri" panose="020F0502020204030204" pitchFamily="34" charset="0"/>
                <a:cs typeface="Times New Roman" panose="02020603050405020304" pitchFamily="18" charset="0"/>
              </a:rPr>
              <a:t>Test papers are put into sealed bags and posted to approved markers. School has no contact with these markers.</a:t>
            </a:r>
            <a:endParaRPr lang="en-GB" sz="2400" dirty="0">
              <a:effectLst/>
              <a:latin typeface="+mj-lt"/>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2400" dirty="0">
                <a:latin typeface="+mj-lt"/>
                <a:ea typeface="Calibri" panose="020F0502020204030204" pitchFamily="34" charset="0"/>
                <a:cs typeface="Times New Roman" panose="02020603050405020304" pitchFamily="18" charset="0"/>
              </a:rPr>
              <a:t>A selection of all the markers papers are second marked for monitoring purposes.</a:t>
            </a:r>
            <a:endParaRPr lang="en-GB" sz="2400" dirty="0">
              <a:effectLst/>
              <a:latin typeface="+mj-lt"/>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2400" dirty="0">
                <a:latin typeface="+mj-lt"/>
                <a:ea typeface="Calibri" panose="020F0502020204030204" pitchFamily="34" charset="0"/>
                <a:cs typeface="Times New Roman" panose="02020603050405020304" pitchFamily="18" charset="0"/>
              </a:rPr>
              <a:t>Schools can request a review where there are marking errors but only if it makes a change to expected standard.</a:t>
            </a:r>
            <a:endParaRPr lang="en-GB"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75064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4763" y="853439"/>
            <a:ext cx="9858105" cy="4832092"/>
          </a:xfrm>
          <a:prstGeom prst="rect">
            <a:avLst/>
          </a:prstGeom>
          <a:noFill/>
        </p:spPr>
        <p:txBody>
          <a:bodyPr wrap="square" rtlCol="0">
            <a:spAutoFit/>
          </a:bodyPr>
          <a:lstStyle/>
          <a:p>
            <a:r>
              <a:rPr lang="en-GB" sz="2800" u="sng" dirty="0">
                <a:solidFill>
                  <a:srgbClr val="0070C0"/>
                </a:solidFill>
              </a:rPr>
              <a:t>When will the children receive their marks?</a:t>
            </a:r>
            <a:endParaRPr lang="en-GB" sz="2800" dirty="0">
              <a:solidFill>
                <a:srgbClr val="0070C0"/>
              </a:solidFill>
            </a:endParaRPr>
          </a:p>
          <a:p>
            <a:pPr lvl="0"/>
            <a:r>
              <a:rPr lang="en-GB" sz="2800" dirty="0"/>
              <a:t>Results are published to schools in July.</a:t>
            </a:r>
          </a:p>
          <a:p>
            <a:pPr lvl="0"/>
            <a:r>
              <a:rPr lang="en-GB" sz="2800" dirty="0"/>
              <a:t>All results are reported to parents.</a:t>
            </a:r>
          </a:p>
          <a:p>
            <a:pPr lvl="0"/>
            <a:r>
              <a:rPr lang="en-GB" sz="2800" dirty="0"/>
              <a:t>Teachers will meet pupils individually to discuss their results with them. </a:t>
            </a:r>
          </a:p>
          <a:p>
            <a:r>
              <a:rPr lang="en-GB" sz="2800" dirty="0"/>
              <a:t> </a:t>
            </a:r>
            <a:endParaRPr lang="en-GB" sz="2800" dirty="0">
              <a:solidFill>
                <a:srgbClr val="0070C0"/>
              </a:solidFill>
            </a:endParaRPr>
          </a:p>
          <a:p>
            <a:r>
              <a:rPr lang="en-GB" sz="2800" u="sng" dirty="0">
                <a:solidFill>
                  <a:srgbClr val="0070C0"/>
                </a:solidFill>
              </a:rPr>
              <a:t>How are the marks used by secondary schools?</a:t>
            </a:r>
            <a:endParaRPr lang="en-GB" sz="2800" dirty="0">
              <a:solidFill>
                <a:srgbClr val="0070C0"/>
              </a:solidFill>
            </a:endParaRPr>
          </a:p>
          <a:p>
            <a:r>
              <a:rPr lang="en-GB" sz="2800" dirty="0"/>
              <a:t>We have a statutory obligation to report results to your child’s secondary school. Each secondary school will use these results in different ways. We also send TA results to your child’s secondary school.</a:t>
            </a:r>
          </a:p>
        </p:txBody>
      </p:sp>
    </p:spTree>
    <p:extLst>
      <p:ext uri="{BB962C8B-B14F-4D97-AF65-F5344CB8AC3E}">
        <p14:creationId xmlns:p14="http://schemas.microsoft.com/office/powerpoint/2010/main" val="1823492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723811" y="394971"/>
            <a:ext cx="5155377" cy="5964700"/>
          </a:xfrm>
          <a:prstGeom prst="rect">
            <a:avLst/>
          </a:prstGeom>
        </p:spPr>
        <p:txBody>
          <a:bodyPr vert="horz" lIns="91440" tIns="45720" rIns="91440" bIns="45720" rtlCol="0">
            <a:normAutofit fontScale="92500" lnSpcReduction="20000"/>
          </a:bodyPr>
          <a:lstStyle/>
          <a:p>
            <a:pPr>
              <a:spcBef>
                <a:spcPts val="1000"/>
              </a:spcBef>
              <a:buClr>
                <a:schemeClr val="accent1">
                  <a:lumMod val="75000"/>
                </a:schemeClr>
              </a:buClr>
              <a:buSzPct val="80000"/>
            </a:pPr>
            <a:r>
              <a:rPr lang="en-US" sz="2400" dirty="0">
                <a:solidFill>
                  <a:schemeClr val="tx1">
                    <a:lumMod val="75000"/>
                    <a:lumOff val="25000"/>
                  </a:schemeClr>
                </a:solidFill>
              </a:rPr>
              <a:t>Helping your child to prepare:</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Purchase the CGP books (letter to follow)</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Repetition - short bursts of work continually throughout the year.</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MyMaths</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Spag.com</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BBC Bitesize</a:t>
            </a:r>
          </a:p>
          <a:p>
            <a:pPr>
              <a:spcBef>
                <a:spcPts val="1000"/>
              </a:spcBef>
              <a:buClr>
                <a:schemeClr val="accent1">
                  <a:lumMod val="75000"/>
                </a:schemeClr>
              </a:buClr>
              <a:buSzPct val="80000"/>
              <a:buFont typeface="Wingdings 3" charset="2"/>
              <a:buChar char=""/>
            </a:pPr>
            <a:r>
              <a:rPr lang="en-US" sz="2400" dirty="0" err="1">
                <a:solidFill>
                  <a:schemeClr val="tx1">
                    <a:lumMod val="75000"/>
                    <a:lumOff val="25000"/>
                  </a:schemeClr>
                </a:solidFill>
              </a:rPr>
              <a:t>Practise</a:t>
            </a:r>
            <a:r>
              <a:rPr lang="en-US" sz="2400" dirty="0">
                <a:solidFill>
                  <a:schemeClr val="tx1">
                    <a:lumMod val="75000"/>
                    <a:lumOff val="25000"/>
                  </a:schemeClr>
                </a:solidFill>
              </a:rPr>
              <a:t> Year 3/4/5/6 common exception words</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Reading at home daily</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Support with homework</a:t>
            </a:r>
          </a:p>
          <a:p>
            <a:pPr>
              <a:spcBef>
                <a:spcPts val="1000"/>
              </a:spcBef>
              <a:buClr>
                <a:schemeClr val="accent1">
                  <a:lumMod val="75000"/>
                </a:schemeClr>
              </a:buClr>
              <a:buSzPct val="80000"/>
              <a:buFont typeface="Wingdings 3" charset="2"/>
              <a:buChar char=""/>
            </a:pPr>
            <a:r>
              <a:rPr lang="en-US" sz="2400" dirty="0">
                <a:solidFill>
                  <a:schemeClr val="tx1">
                    <a:lumMod val="75000"/>
                    <a:lumOff val="25000"/>
                  </a:schemeClr>
                </a:solidFill>
              </a:rPr>
              <a:t>Please avoid doing previous SATs papers as we use these for baseline/summative assessment purposes throughout the year.</a:t>
            </a:r>
          </a:p>
          <a:p>
            <a:pPr>
              <a:spcBef>
                <a:spcPts val="1000"/>
              </a:spcBef>
              <a:buClr>
                <a:schemeClr val="accent1">
                  <a:lumMod val="75000"/>
                </a:schemeClr>
              </a:buClr>
              <a:buSzPct val="80000"/>
              <a:buFont typeface="Wingdings 3" charset="2"/>
              <a:buChar char=""/>
            </a:pPr>
            <a:endParaRPr lang="en-US" sz="2400" dirty="0">
              <a:solidFill>
                <a:schemeClr val="tx1">
                  <a:lumMod val="75000"/>
                  <a:lumOff val="25000"/>
                </a:schemeClr>
              </a:solidFill>
            </a:endParaRPr>
          </a:p>
          <a:p>
            <a:pPr>
              <a:spcBef>
                <a:spcPts val="1000"/>
              </a:spcBef>
              <a:buClr>
                <a:schemeClr val="accent1">
                  <a:lumMod val="75000"/>
                </a:schemeClr>
              </a:buClr>
              <a:buSzPct val="80000"/>
              <a:buFont typeface="Wingdings 3" charset="2"/>
              <a:buChar char=""/>
            </a:pPr>
            <a:endParaRPr lang="en-US" sz="2400" dirty="0">
              <a:solidFill>
                <a:schemeClr val="tx1">
                  <a:lumMod val="75000"/>
                  <a:lumOff val="25000"/>
                </a:schemeClr>
              </a:solidFill>
            </a:endParaRPr>
          </a:p>
          <a:p>
            <a:pPr>
              <a:spcBef>
                <a:spcPts val="1000"/>
              </a:spcBef>
              <a:buClr>
                <a:schemeClr val="accent1">
                  <a:lumMod val="75000"/>
                </a:schemeClr>
              </a:buClr>
              <a:buSzPct val="80000"/>
              <a:buFont typeface="Wingdings 3" charset="2"/>
              <a:buChar char=""/>
            </a:pPr>
            <a:endParaRPr lang="en-US" sz="2400" dirty="0">
              <a:solidFill>
                <a:schemeClr val="tx1">
                  <a:lumMod val="75000"/>
                  <a:lumOff val="25000"/>
                </a:schemeClr>
              </a:solidFill>
            </a:endParaRPr>
          </a:p>
          <a:p>
            <a:pPr>
              <a:spcBef>
                <a:spcPts val="1000"/>
              </a:spcBef>
              <a:buClr>
                <a:schemeClr val="accent1">
                  <a:lumMod val="75000"/>
                </a:schemeClr>
              </a:buClr>
              <a:buSzPct val="80000"/>
              <a:buFont typeface="Wingdings 3" charset="2"/>
              <a:buChar char=""/>
            </a:pPr>
            <a:endParaRPr lang="en-US" sz="2400" dirty="0">
              <a:solidFill>
                <a:schemeClr val="tx1">
                  <a:lumMod val="75000"/>
                  <a:lumOff val="25000"/>
                </a:schemeClr>
              </a:solidFill>
            </a:endParaRPr>
          </a:p>
        </p:txBody>
      </p:sp>
      <p:pic>
        <p:nvPicPr>
          <p:cNvPr id="3" name="Picture 2">
            <a:extLst>
              <a:ext uri="{FF2B5EF4-FFF2-40B4-BE49-F238E27FC236}">
                <a16:creationId xmlns:a16="http://schemas.microsoft.com/office/drawing/2014/main" id="{47BD4415-D457-C82F-9093-C590A2F6340A}"/>
              </a:ext>
            </a:extLst>
          </p:cNvPr>
          <p:cNvPicPr>
            <a:picLocks noChangeAspect="1"/>
          </p:cNvPicPr>
          <p:nvPr/>
        </p:nvPicPr>
        <p:blipFill>
          <a:blip r:embed="rId2"/>
          <a:stretch>
            <a:fillRect/>
          </a:stretch>
        </p:blipFill>
        <p:spPr>
          <a:xfrm>
            <a:off x="6403073" y="525708"/>
            <a:ext cx="5155377" cy="5806584"/>
          </a:xfrm>
          <a:prstGeom prst="rect">
            <a:avLst/>
          </a:prstGeom>
        </p:spPr>
      </p:pic>
    </p:spTree>
    <p:extLst>
      <p:ext uri="{BB962C8B-B14F-4D97-AF65-F5344CB8AC3E}">
        <p14:creationId xmlns:p14="http://schemas.microsoft.com/office/powerpoint/2010/main" val="752233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65171" y="4432119"/>
            <a:ext cx="8825658" cy="1119781"/>
          </a:xfrm>
        </p:spPr>
        <p:txBody>
          <a:bodyPr/>
          <a:lstStyle/>
          <a:p>
            <a:br>
              <a:rPr lang="en-GB" b="1" dirty="0"/>
            </a:br>
            <a:br>
              <a:rPr lang="en-GB" b="1" dirty="0"/>
            </a:br>
            <a:r>
              <a:rPr lang="en-GB" b="1" dirty="0"/>
              <a:t>DOL-Y-MOCH</a:t>
            </a:r>
          </a:p>
        </p:txBody>
      </p:sp>
      <p:sp>
        <p:nvSpPr>
          <p:cNvPr id="3" name="Subtitle 2"/>
          <p:cNvSpPr>
            <a:spLocks noGrp="1"/>
          </p:cNvSpPr>
          <p:nvPr>
            <p:ph type="subTitle" idx="1"/>
          </p:nvPr>
        </p:nvSpPr>
        <p:spPr>
          <a:xfrm>
            <a:off x="0" y="5623921"/>
            <a:ext cx="9276080" cy="861420"/>
          </a:xfrm>
        </p:spPr>
        <p:txBody>
          <a:bodyPr>
            <a:normAutofit fontScale="92500"/>
          </a:bodyPr>
          <a:lstStyle/>
          <a:p>
            <a:r>
              <a:rPr lang="en-GB" sz="3200" dirty="0">
                <a:solidFill>
                  <a:schemeClr val="tx1"/>
                </a:solidFill>
              </a:rPr>
              <a:t>Y6 residential Friday 21</a:t>
            </a:r>
            <a:r>
              <a:rPr lang="en-GB" sz="3200" baseline="30000" dirty="0">
                <a:solidFill>
                  <a:schemeClr val="tx1"/>
                </a:solidFill>
              </a:rPr>
              <a:t>st</a:t>
            </a:r>
            <a:r>
              <a:rPr lang="en-GB" sz="3200" dirty="0">
                <a:solidFill>
                  <a:schemeClr val="tx1"/>
                </a:solidFill>
              </a:rPr>
              <a:t> to Monday 24</a:t>
            </a:r>
            <a:r>
              <a:rPr lang="en-GB" sz="3200" baseline="30000" dirty="0">
                <a:solidFill>
                  <a:schemeClr val="tx1"/>
                </a:solidFill>
              </a:rPr>
              <a:t>th</a:t>
            </a:r>
            <a:r>
              <a:rPr lang="en-GB" sz="3200" dirty="0">
                <a:solidFill>
                  <a:schemeClr val="tx1"/>
                </a:solidFill>
              </a:rPr>
              <a:t> May 2027</a:t>
            </a:r>
          </a:p>
        </p:txBody>
      </p:sp>
      <p:pic>
        <p:nvPicPr>
          <p:cNvPr id="4" name="Picture 3"/>
          <p:cNvPicPr>
            <a:picLocks noChangeAspect="1"/>
          </p:cNvPicPr>
          <p:nvPr/>
        </p:nvPicPr>
        <p:blipFill rotWithShape="1">
          <a:blip r:embed="rId2"/>
          <a:srcRect l="23429" t="22411" r="27878" b="14375"/>
          <a:stretch/>
        </p:blipFill>
        <p:spPr>
          <a:xfrm>
            <a:off x="3239588" y="622559"/>
            <a:ext cx="5120640" cy="3737539"/>
          </a:xfrm>
          <a:prstGeom prst="rect">
            <a:avLst/>
          </a:prstGeom>
        </p:spPr>
      </p:pic>
    </p:spTree>
    <p:extLst>
      <p:ext uri="{BB962C8B-B14F-4D97-AF65-F5344CB8AC3E}">
        <p14:creationId xmlns:p14="http://schemas.microsoft.com/office/powerpoint/2010/main" val="248779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Where is Dol-y-Moch?</a:t>
            </a:r>
          </a:p>
        </p:txBody>
      </p:sp>
      <p:sp>
        <p:nvSpPr>
          <p:cNvPr id="3" name="Content Placeholder 2"/>
          <p:cNvSpPr>
            <a:spLocks noGrp="1"/>
          </p:cNvSpPr>
          <p:nvPr>
            <p:ph idx="1"/>
          </p:nvPr>
        </p:nvSpPr>
        <p:spPr>
          <a:xfrm>
            <a:off x="758614" y="1398589"/>
            <a:ext cx="8100906" cy="5073331"/>
          </a:xfrm>
        </p:spPr>
        <p:txBody>
          <a:bodyPr>
            <a:normAutofit/>
          </a:bodyPr>
          <a:lstStyle/>
          <a:p>
            <a:r>
              <a:rPr lang="en-US" sz="2000" dirty="0" err="1"/>
              <a:t>Dol</a:t>
            </a:r>
            <a:r>
              <a:rPr lang="en-US" sz="2000" dirty="0"/>
              <a:t>-y-</a:t>
            </a:r>
            <a:r>
              <a:rPr lang="en-US" sz="2000" dirty="0" err="1"/>
              <a:t>Moch</a:t>
            </a:r>
            <a:r>
              <a:rPr lang="en-US" sz="2000" dirty="0"/>
              <a:t> is a residential Outdoor &amp; Adventure Education Centre based in the heart of </a:t>
            </a:r>
            <a:r>
              <a:rPr lang="en-US" sz="2000" dirty="0" err="1"/>
              <a:t>Snowdonia</a:t>
            </a:r>
            <a:r>
              <a:rPr lang="en-US" sz="2000" dirty="0"/>
              <a:t>, North Wales, owned and operated by Coventry City Council. </a:t>
            </a:r>
          </a:p>
          <a:p>
            <a:r>
              <a:rPr lang="en-US" sz="2000" dirty="0"/>
              <a:t>They have been delivering high quality Outdoor Education and Adventure courses since 1966. </a:t>
            </a:r>
          </a:p>
          <a:p>
            <a:r>
              <a:rPr lang="en-US" sz="2000" dirty="0"/>
              <a:t>All adventure activities are delivered by highly competent and trained teachers/instructors. Staff delivering activates are assessed under nationally recognised award schemes or by technical experts in their field. </a:t>
            </a:r>
          </a:p>
          <a:p>
            <a:r>
              <a:rPr lang="en-US" sz="2000" dirty="0"/>
              <a:t>All staff have extensive local knowledge of the areas around Dol-y-Moch used for activities and are qualified first aiders.</a:t>
            </a:r>
          </a:p>
          <a:p>
            <a:r>
              <a:rPr lang="en-US" sz="2000" dirty="0"/>
              <a:t>Staffing ratio – 1:10 </a:t>
            </a:r>
          </a:p>
          <a:p>
            <a:r>
              <a:rPr lang="en-US" sz="2000" dirty="0"/>
              <a:t>Staff attending: TBC</a:t>
            </a:r>
            <a:endParaRPr lang="en-GB" sz="2000" dirty="0"/>
          </a:p>
        </p:txBody>
      </p:sp>
    </p:spTree>
    <p:extLst>
      <p:ext uri="{BB962C8B-B14F-4D97-AF65-F5344CB8AC3E}">
        <p14:creationId xmlns:p14="http://schemas.microsoft.com/office/powerpoint/2010/main" val="2009298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529" t="26203" r="27655" b="8091"/>
          <a:stretch/>
        </p:blipFill>
        <p:spPr>
          <a:xfrm>
            <a:off x="901337" y="363514"/>
            <a:ext cx="10032274" cy="6237527"/>
          </a:xfrm>
          <a:prstGeom prst="rect">
            <a:avLst/>
          </a:prstGeom>
        </p:spPr>
      </p:pic>
    </p:spTree>
    <p:extLst>
      <p:ext uri="{BB962C8B-B14F-4D97-AF65-F5344CB8AC3E}">
        <p14:creationId xmlns:p14="http://schemas.microsoft.com/office/powerpoint/2010/main" val="4076353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activities will your child be participating in?</a:t>
            </a:r>
          </a:p>
        </p:txBody>
      </p:sp>
      <p:sp>
        <p:nvSpPr>
          <p:cNvPr id="3" name="Content Placeholder 2"/>
          <p:cNvSpPr>
            <a:spLocks noGrp="1"/>
          </p:cNvSpPr>
          <p:nvPr>
            <p:ph idx="1"/>
          </p:nvPr>
        </p:nvSpPr>
        <p:spPr>
          <a:xfrm>
            <a:off x="677334" y="1930400"/>
            <a:ext cx="8596668" cy="4423091"/>
          </a:xfrm>
        </p:spPr>
        <p:txBody>
          <a:bodyPr>
            <a:normAutofit fontScale="92500"/>
          </a:bodyPr>
          <a:lstStyle/>
          <a:p>
            <a:r>
              <a:rPr lang="en-US" sz="2800" b="1" dirty="0"/>
              <a:t>River Walk </a:t>
            </a:r>
            <a:r>
              <a:rPr lang="en-US" sz="2800" dirty="0"/>
              <a:t>– Children will follow the course of a river learning about its features e.g. source, meanders, flood plain, </a:t>
            </a:r>
            <a:r>
              <a:rPr lang="en-US" sz="2800" dirty="0" err="1"/>
              <a:t>etc</a:t>
            </a:r>
            <a:r>
              <a:rPr lang="en-US" sz="2800" dirty="0"/>
              <a:t> ending up at the beach.</a:t>
            </a:r>
          </a:p>
          <a:p>
            <a:r>
              <a:rPr lang="en-US" sz="2800" b="1" dirty="0" err="1"/>
              <a:t>Criccieth</a:t>
            </a:r>
            <a:r>
              <a:rPr lang="en-US" sz="2800" b="1" dirty="0"/>
              <a:t> Beach </a:t>
            </a:r>
            <a:r>
              <a:rPr lang="en-US" sz="2800" dirty="0"/>
              <a:t>– Children will learn about coastal erosion </a:t>
            </a:r>
          </a:p>
          <a:p>
            <a:r>
              <a:rPr lang="en-US" sz="2800" b="1" dirty="0"/>
              <a:t>Beach Scrambling</a:t>
            </a:r>
          </a:p>
          <a:p>
            <a:r>
              <a:rPr lang="en-GB" sz="2800" b="1" dirty="0"/>
              <a:t>Canoeing</a:t>
            </a:r>
          </a:p>
          <a:p>
            <a:r>
              <a:rPr lang="en-GB" sz="2800" b="1" dirty="0"/>
              <a:t>Hiking</a:t>
            </a:r>
          </a:p>
          <a:p>
            <a:r>
              <a:rPr lang="en-GB" sz="2800" b="1" dirty="0"/>
              <a:t>Assault Courses</a:t>
            </a:r>
          </a:p>
          <a:p>
            <a:endParaRPr lang="en-GB" sz="2800" b="1" dirty="0"/>
          </a:p>
          <a:p>
            <a:endParaRPr lang="en-GB" sz="2800" b="1" dirty="0"/>
          </a:p>
        </p:txBody>
      </p:sp>
    </p:spTree>
    <p:extLst>
      <p:ext uri="{BB962C8B-B14F-4D97-AF65-F5344CB8AC3E}">
        <p14:creationId xmlns:p14="http://schemas.microsoft.com/office/powerpoint/2010/main" val="1024106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if your child is worried about doing an activity?</a:t>
            </a:r>
          </a:p>
        </p:txBody>
      </p:sp>
      <p:sp>
        <p:nvSpPr>
          <p:cNvPr id="3" name="Content Placeholder 2"/>
          <p:cNvSpPr>
            <a:spLocks noGrp="1"/>
          </p:cNvSpPr>
          <p:nvPr>
            <p:ph idx="1"/>
          </p:nvPr>
        </p:nvSpPr>
        <p:spPr/>
        <p:txBody>
          <a:bodyPr>
            <a:normAutofit lnSpcReduction="10000"/>
          </a:bodyPr>
          <a:lstStyle/>
          <a:p>
            <a:pPr marL="0" indent="0">
              <a:buNone/>
            </a:pPr>
            <a:r>
              <a:rPr lang="en-US" sz="2400" dirty="0"/>
              <a:t>The aim is to challenge each participant to provide them an opportunity to develop key skills and learn about themselves, however they will not force participants to do things they don't want to. </a:t>
            </a:r>
          </a:p>
          <a:p>
            <a:pPr marL="0" indent="0">
              <a:buNone/>
            </a:pPr>
            <a:r>
              <a:rPr lang="en-US" sz="2400" dirty="0"/>
              <a:t>The teaching/instructional team are expert at tailoring activities to the groups abilities to maximize opportunities for challenge and success. </a:t>
            </a:r>
          </a:p>
          <a:p>
            <a:pPr marL="0" indent="0">
              <a:buNone/>
            </a:pPr>
            <a:r>
              <a:rPr lang="en-US" sz="2400" dirty="0"/>
              <a:t>They encourage everyone to have a go as we know they feel so proud when they do, especially if they have overcome a fear. </a:t>
            </a:r>
            <a:endParaRPr lang="en-GB" sz="2400" dirty="0"/>
          </a:p>
        </p:txBody>
      </p:sp>
    </p:spTree>
    <p:extLst>
      <p:ext uri="{BB962C8B-B14F-4D97-AF65-F5344CB8AC3E}">
        <p14:creationId xmlns:p14="http://schemas.microsoft.com/office/powerpoint/2010/main" val="2050586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Are activities cancelled if the weather is bad?</a:t>
            </a:r>
          </a:p>
        </p:txBody>
      </p:sp>
      <p:sp>
        <p:nvSpPr>
          <p:cNvPr id="3" name="Content Placeholder 2"/>
          <p:cNvSpPr>
            <a:spLocks noGrp="1"/>
          </p:cNvSpPr>
          <p:nvPr>
            <p:ph idx="1"/>
          </p:nvPr>
        </p:nvSpPr>
        <p:spPr/>
        <p:txBody>
          <a:bodyPr>
            <a:normAutofit lnSpcReduction="10000"/>
          </a:bodyPr>
          <a:lstStyle/>
          <a:p>
            <a:pPr marL="0" indent="0">
              <a:buNone/>
            </a:pPr>
            <a:r>
              <a:rPr lang="en-US" sz="2400" dirty="0"/>
              <a:t>All the activities can take place in a range of weather conditions. </a:t>
            </a:r>
          </a:p>
          <a:p>
            <a:pPr marL="0" indent="0">
              <a:buNone/>
            </a:pPr>
            <a:r>
              <a:rPr lang="en-US" sz="2400" dirty="0"/>
              <a:t>All students are provided appropriate clothing for each activity such as waterproofs, wellies, warm fleeces, or wetsuits. </a:t>
            </a:r>
          </a:p>
          <a:p>
            <a:pPr marL="0" indent="0">
              <a:buNone/>
            </a:pPr>
            <a:r>
              <a:rPr lang="en-US" sz="2400" dirty="0"/>
              <a:t>An assessment of the day’s activities is undertaken each morning before setting out, taking into consideration the groups needs/abilities, aims and prevailing weather conditions to ensure appropriate activities take place each day. </a:t>
            </a:r>
          </a:p>
        </p:txBody>
      </p:sp>
    </p:spTree>
    <p:extLst>
      <p:ext uri="{BB962C8B-B14F-4D97-AF65-F5344CB8AC3E}">
        <p14:creationId xmlns:p14="http://schemas.microsoft.com/office/powerpoint/2010/main" val="1933253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127" t="27768" r="27779" b="6876"/>
          <a:stretch/>
        </p:blipFill>
        <p:spPr>
          <a:xfrm>
            <a:off x="1645920" y="397817"/>
            <a:ext cx="8895805" cy="6081361"/>
          </a:xfrm>
          <a:prstGeom prst="rect">
            <a:avLst/>
          </a:prstGeom>
        </p:spPr>
      </p:pic>
    </p:spTree>
    <p:extLst>
      <p:ext uri="{BB962C8B-B14F-4D97-AF65-F5344CB8AC3E}">
        <p14:creationId xmlns:p14="http://schemas.microsoft.com/office/powerpoint/2010/main" val="8417906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the timetable?</a:t>
            </a:r>
          </a:p>
        </p:txBody>
      </p:sp>
      <p:pic>
        <p:nvPicPr>
          <p:cNvPr id="4" name="Content Placeholder 3"/>
          <p:cNvPicPr>
            <a:picLocks noGrp="1" noChangeAspect="1"/>
          </p:cNvPicPr>
          <p:nvPr>
            <p:ph idx="1"/>
          </p:nvPr>
        </p:nvPicPr>
        <p:blipFill rotWithShape="1">
          <a:blip r:embed="rId2"/>
          <a:srcRect l="16931" t="10543" r="18130" b="8510"/>
          <a:stretch/>
        </p:blipFill>
        <p:spPr>
          <a:xfrm>
            <a:off x="1593668" y="1371600"/>
            <a:ext cx="7720149" cy="5410347"/>
          </a:xfrm>
          <a:prstGeom prst="rect">
            <a:avLst/>
          </a:prstGeom>
        </p:spPr>
      </p:pic>
    </p:spTree>
    <p:extLst>
      <p:ext uri="{BB962C8B-B14F-4D97-AF65-F5344CB8AC3E}">
        <p14:creationId xmlns:p14="http://schemas.microsoft.com/office/powerpoint/2010/main" val="2807965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are the facilities ?</a:t>
            </a:r>
          </a:p>
        </p:txBody>
      </p:sp>
      <p:sp>
        <p:nvSpPr>
          <p:cNvPr id="3" name="Content Placeholder 2"/>
          <p:cNvSpPr>
            <a:spLocks noGrp="1"/>
          </p:cNvSpPr>
          <p:nvPr>
            <p:ph idx="1"/>
          </p:nvPr>
        </p:nvSpPr>
        <p:spPr>
          <a:xfrm>
            <a:off x="554672" y="1443318"/>
            <a:ext cx="8375968" cy="4805082"/>
          </a:xfrm>
        </p:spPr>
        <p:txBody>
          <a:bodyPr>
            <a:normAutofit fontScale="92500" lnSpcReduction="10000"/>
          </a:bodyPr>
          <a:lstStyle/>
          <a:p>
            <a:r>
              <a:rPr lang="en-US" sz="2400" dirty="0"/>
              <a:t>Pupils will be accommodated in dormitories, predominantly with bunk beds in either The Stables or The House.</a:t>
            </a:r>
          </a:p>
          <a:p>
            <a:r>
              <a:rPr lang="en-US" sz="2400" dirty="0"/>
              <a:t>There are sufficient showers and toilets throughout for pupils, together with drying rooms to help dry the inevitable wet kit! </a:t>
            </a:r>
            <a:r>
              <a:rPr lang="en-US" sz="2400" b="1" dirty="0">
                <a:solidFill>
                  <a:srgbClr val="FF0000"/>
                </a:solidFill>
              </a:rPr>
              <a:t>Please label all clothes.</a:t>
            </a:r>
          </a:p>
          <a:p>
            <a:r>
              <a:rPr lang="en-US" sz="2400" dirty="0"/>
              <a:t>All bedding is provided; however group members do need to bring their own towels. </a:t>
            </a:r>
          </a:p>
          <a:p>
            <a:r>
              <a:rPr lang="en-US" sz="2400" dirty="0"/>
              <a:t>Supervised by school/staff, there are plenty of grounds around the Centre for pupils to play in the evening. There are fields to run around or play football in, a basketball court and common room (with some indoor games) to keep students occupied in the very limited amount of free time available during their visit. </a:t>
            </a:r>
            <a:endParaRPr lang="en-GB" sz="2400" dirty="0"/>
          </a:p>
        </p:txBody>
      </p:sp>
    </p:spTree>
    <p:extLst>
      <p:ext uri="{BB962C8B-B14F-4D97-AF65-F5344CB8AC3E}">
        <p14:creationId xmlns:p14="http://schemas.microsoft.com/office/powerpoint/2010/main" val="2081567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629" t="25267" r="27578" b="9375"/>
          <a:stretch/>
        </p:blipFill>
        <p:spPr>
          <a:xfrm>
            <a:off x="1836081" y="313509"/>
            <a:ext cx="8117816" cy="6113418"/>
          </a:xfrm>
          <a:prstGeom prst="rect">
            <a:avLst/>
          </a:prstGeom>
        </p:spPr>
      </p:pic>
    </p:spTree>
    <p:extLst>
      <p:ext uri="{BB962C8B-B14F-4D97-AF65-F5344CB8AC3E}">
        <p14:creationId xmlns:p14="http://schemas.microsoft.com/office/powerpoint/2010/main" val="1005080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will Dol-y-Moch provide?</a:t>
            </a:r>
          </a:p>
        </p:txBody>
      </p:sp>
      <p:sp>
        <p:nvSpPr>
          <p:cNvPr id="3" name="Content Placeholder 2"/>
          <p:cNvSpPr>
            <a:spLocks noGrp="1"/>
          </p:cNvSpPr>
          <p:nvPr>
            <p:ph idx="1"/>
          </p:nvPr>
        </p:nvSpPr>
        <p:spPr/>
        <p:txBody>
          <a:bodyPr>
            <a:normAutofit fontScale="92500"/>
          </a:bodyPr>
          <a:lstStyle/>
          <a:p>
            <a:pPr marL="0" indent="0">
              <a:buNone/>
            </a:pPr>
            <a:r>
              <a:rPr lang="en-GB" sz="2400" dirty="0" err="1"/>
              <a:t>Dol</a:t>
            </a:r>
            <a:r>
              <a:rPr lang="en-GB" sz="2400" dirty="0"/>
              <a:t>-y-</a:t>
            </a:r>
            <a:r>
              <a:rPr lang="en-GB" sz="2400" dirty="0" err="1"/>
              <a:t>Moch</a:t>
            </a:r>
            <a:r>
              <a:rPr lang="en-GB" sz="2400" dirty="0"/>
              <a:t> will provide all technical and safety kit/equipment for all activities undertaken (e.g. helmets, harness, wetsuit </a:t>
            </a:r>
            <a:r>
              <a:rPr lang="en-GB" sz="2400" dirty="0" err="1"/>
              <a:t>etc</a:t>
            </a:r>
            <a:r>
              <a:rPr lang="en-GB" sz="2400" dirty="0"/>
              <a:t>). Participants will also be provided with a:</a:t>
            </a:r>
          </a:p>
          <a:p>
            <a:pPr marL="0" indent="0">
              <a:buNone/>
            </a:pPr>
            <a:r>
              <a:rPr lang="en-GB" sz="2400" b="1" dirty="0"/>
              <a:t>- set of waterproofs</a:t>
            </a:r>
            <a:r>
              <a:rPr lang="en-GB" sz="2400" dirty="0"/>
              <a:t> (tops &amp; bottoms)</a:t>
            </a:r>
          </a:p>
          <a:p>
            <a:pPr marL="0" indent="0">
              <a:buNone/>
            </a:pPr>
            <a:r>
              <a:rPr lang="en-GB" sz="2400" b="1" dirty="0"/>
              <a:t>- warm fleece</a:t>
            </a:r>
            <a:endParaRPr lang="en-GB" sz="2400" dirty="0"/>
          </a:p>
          <a:p>
            <a:pPr marL="0" indent="0">
              <a:buNone/>
            </a:pPr>
            <a:r>
              <a:rPr lang="en-GB" sz="2400" b="1" dirty="0"/>
              <a:t>- windproof</a:t>
            </a:r>
            <a:endParaRPr lang="en-GB" sz="2400" dirty="0"/>
          </a:p>
          <a:p>
            <a:pPr marL="0" indent="0">
              <a:buNone/>
            </a:pPr>
            <a:r>
              <a:rPr lang="en-GB" sz="2400" b="1" dirty="0"/>
              <a:t>- rucksack</a:t>
            </a:r>
          </a:p>
          <a:p>
            <a:pPr marL="0" indent="0">
              <a:buNone/>
            </a:pPr>
            <a:r>
              <a:rPr lang="en-GB" sz="2400" b="1" dirty="0"/>
              <a:t>- water-bottle</a:t>
            </a:r>
          </a:p>
          <a:p>
            <a:pPr marL="0" indent="0">
              <a:buNone/>
            </a:pPr>
            <a:r>
              <a:rPr lang="en-GB" sz="2400" b="1" dirty="0"/>
              <a:t>- wellies/boots</a:t>
            </a:r>
            <a:endParaRPr lang="en-GB" sz="2400" dirty="0"/>
          </a:p>
          <a:p>
            <a:pPr marL="0" indent="0">
              <a:buNone/>
            </a:pPr>
            <a:endParaRPr lang="en-GB" sz="2400" dirty="0"/>
          </a:p>
        </p:txBody>
      </p:sp>
    </p:spTree>
    <p:extLst>
      <p:ext uri="{BB962C8B-B14F-4D97-AF65-F5344CB8AC3E}">
        <p14:creationId xmlns:p14="http://schemas.microsoft.com/office/powerpoint/2010/main" val="2918346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How do the children get to </a:t>
            </a:r>
            <a:br>
              <a:rPr lang="en-GB" b="1" dirty="0"/>
            </a:br>
            <a:r>
              <a:rPr lang="en-GB" b="1" dirty="0"/>
              <a:t>Dol-y-Moch?</a:t>
            </a:r>
          </a:p>
        </p:txBody>
      </p:sp>
      <p:sp>
        <p:nvSpPr>
          <p:cNvPr id="3" name="Content Placeholder 2"/>
          <p:cNvSpPr>
            <a:spLocks noGrp="1"/>
          </p:cNvSpPr>
          <p:nvPr>
            <p:ph idx="1"/>
          </p:nvPr>
        </p:nvSpPr>
        <p:spPr/>
        <p:txBody>
          <a:bodyPr>
            <a:normAutofit/>
          </a:bodyPr>
          <a:lstStyle/>
          <a:p>
            <a:r>
              <a:rPr lang="en-GB" sz="2400" dirty="0"/>
              <a:t>Departure - Children are collected by coach at 2pm.</a:t>
            </a:r>
          </a:p>
          <a:p>
            <a:pPr marL="0" indent="0">
              <a:buNone/>
            </a:pPr>
            <a:endParaRPr lang="en-GB" sz="2400" dirty="0"/>
          </a:p>
          <a:p>
            <a:r>
              <a:rPr lang="en-GB" sz="2400" dirty="0"/>
              <a:t>Stop - at Telford Services (snack and toilet break)</a:t>
            </a:r>
          </a:p>
          <a:p>
            <a:pPr marL="0" indent="0">
              <a:buNone/>
            </a:pPr>
            <a:endParaRPr lang="en-GB" sz="2400" dirty="0"/>
          </a:p>
          <a:p>
            <a:r>
              <a:rPr lang="en-GB" sz="2400" dirty="0"/>
              <a:t>Arrival – approximately 6:30pm </a:t>
            </a:r>
          </a:p>
          <a:p>
            <a:endParaRPr lang="en-GB" sz="2400" dirty="0"/>
          </a:p>
          <a:p>
            <a:r>
              <a:rPr lang="en-GB" sz="2400" dirty="0"/>
              <a:t>Dates: Friday 21</a:t>
            </a:r>
            <a:r>
              <a:rPr lang="en-GB" sz="2400" baseline="30000" dirty="0"/>
              <a:t>st</a:t>
            </a:r>
            <a:r>
              <a:rPr lang="en-GB" sz="2400" dirty="0"/>
              <a:t> May to Monday 24</a:t>
            </a:r>
            <a:r>
              <a:rPr lang="en-GB" sz="2400" baseline="30000" dirty="0"/>
              <a:t>th</a:t>
            </a:r>
            <a:r>
              <a:rPr lang="en-GB" sz="2400" dirty="0"/>
              <a:t> May 2027</a:t>
            </a:r>
          </a:p>
        </p:txBody>
      </p:sp>
    </p:spTree>
    <p:extLst>
      <p:ext uri="{BB962C8B-B14F-4D97-AF65-F5344CB8AC3E}">
        <p14:creationId xmlns:p14="http://schemas.microsoft.com/office/powerpoint/2010/main" val="411289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happens on arrival?</a:t>
            </a:r>
          </a:p>
        </p:txBody>
      </p:sp>
      <p:sp>
        <p:nvSpPr>
          <p:cNvPr id="3" name="Content Placeholder 2"/>
          <p:cNvSpPr>
            <a:spLocks noGrp="1"/>
          </p:cNvSpPr>
          <p:nvPr>
            <p:ph idx="1"/>
          </p:nvPr>
        </p:nvSpPr>
        <p:spPr>
          <a:xfrm>
            <a:off x="875201" y="1504278"/>
            <a:ext cx="8946541" cy="4195481"/>
          </a:xfrm>
        </p:spPr>
        <p:txBody>
          <a:bodyPr>
            <a:normAutofit lnSpcReduction="10000"/>
          </a:bodyPr>
          <a:lstStyle/>
          <a:p>
            <a:r>
              <a:rPr lang="en-GB" sz="2800" dirty="0"/>
              <a:t>Welcome/induction by Martin, the course director</a:t>
            </a:r>
          </a:p>
          <a:p>
            <a:r>
              <a:rPr lang="en-GB" sz="2800" dirty="0"/>
              <a:t>Aims/Objectives</a:t>
            </a:r>
          </a:p>
          <a:p>
            <a:r>
              <a:rPr lang="en-GB" sz="2800" dirty="0"/>
              <a:t>Rules/Expectations </a:t>
            </a:r>
          </a:p>
          <a:p>
            <a:pPr marL="0" indent="0">
              <a:buNone/>
            </a:pPr>
            <a:endParaRPr lang="en-GB" sz="2800" dirty="0"/>
          </a:p>
          <a:p>
            <a:r>
              <a:rPr lang="en-GB" sz="2800" dirty="0"/>
              <a:t>Meal</a:t>
            </a:r>
          </a:p>
          <a:p>
            <a:r>
              <a:rPr lang="en-GB" sz="2800" dirty="0"/>
              <a:t>Settle into rooms (children make own beds!)</a:t>
            </a:r>
          </a:p>
          <a:p>
            <a:r>
              <a:rPr lang="en-GB" sz="2800" dirty="0"/>
              <a:t>Get kitted out</a:t>
            </a:r>
          </a:p>
          <a:p>
            <a:r>
              <a:rPr lang="en-GB" sz="2800" dirty="0"/>
              <a:t>Fire Drill</a:t>
            </a:r>
          </a:p>
          <a:p>
            <a:pPr>
              <a:buFontTx/>
              <a:buChar char="-"/>
            </a:pPr>
            <a:endParaRPr lang="en-GB" sz="2800" dirty="0"/>
          </a:p>
        </p:txBody>
      </p:sp>
    </p:spTree>
    <p:extLst>
      <p:ext uri="{BB962C8B-B14F-4D97-AF65-F5344CB8AC3E}">
        <p14:creationId xmlns:p14="http://schemas.microsoft.com/office/powerpoint/2010/main" val="8492360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127" t="24910" r="27679" b="10804"/>
          <a:stretch/>
        </p:blipFill>
        <p:spPr>
          <a:xfrm>
            <a:off x="1489166" y="436404"/>
            <a:ext cx="8242663" cy="6055835"/>
          </a:xfrm>
          <a:prstGeom prst="rect">
            <a:avLst/>
          </a:prstGeom>
        </p:spPr>
      </p:pic>
    </p:spTree>
    <p:extLst>
      <p:ext uri="{BB962C8B-B14F-4D97-AF65-F5344CB8AC3E}">
        <p14:creationId xmlns:p14="http://schemas.microsoft.com/office/powerpoint/2010/main" val="3027958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Three </a:t>
            </a:r>
            <a:r>
              <a:rPr lang="en-GB" b="1" dirty="0" err="1"/>
              <a:t>Rs</a:t>
            </a:r>
            <a:r>
              <a:rPr lang="en-GB" b="1" dirty="0"/>
              <a:t> </a:t>
            </a:r>
          </a:p>
        </p:txBody>
      </p:sp>
      <p:sp>
        <p:nvSpPr>
          <p:cNvPr id="3" name="Content Placeholder 2"/>
          <p:cNvSpPr>
            <a:spLocks noGrp="1"/>
          </p:cNvSpPr>
          <p:nvPr>
            <p:ph idx="1"/>
          </p:nvPr>
        </p:nvSpPr>
        <p:spPr/>
        <p:txBody>
          <a:bodyPr>
            <a:normAutofit lnSpcReduction="10000"/>
          </a:bodyPr>
          <a:lstStyle/>
          <a:p>
            <a:r>
              <a:rPr lang="en-US" sz="2400" b="1" dirty="0"/>
              <a:t>Resilience</a:t>
            </a:r>
            <a:r>
              <a:rPr lang="en-US" sz="2400" dirty="0"/>
              <a:t> through genuine outdoor adventure activities in the great outdoors every day.</a:t>
            </a:r>
          </a:p>
          <a:p>
            <a:pPr marL="0" indent="0">
              <a:buNone/>
            </a:pPr>
            <a:r>
              <a:rPr lang="en-US" sz="2400" dirty="0"/>
              <a:t> </a:t>
            </a:r>
          </a:p>
          <a:p>
            <a:r>
              <a:rPr lang="en-US" sz="2400" b="1" dirty="0"/>
              <a:t>Responsibility</a:t>
            </a:r>
            <a:r>
              <a:rPr lang="en-US" sz="2400" dirty="0"/>
              <a:t>; through taking care of the Centre (such as keeping beds and dormitories tidy!), any equipment issued to course members, listening and following instructions. </a:t>
            </a:r>
          </a:p>
          <a:p>
            <a:pPr marL="0" indent="0">
              <a:buNone/>
            </a:pPr>
            <a:endParaRPr lang="en-US" sz="2400" dirty="0"/>
          </a:p>
          <a:p>
            <a:r>
              <a:rPr lang="en-US" sz="2400" b="1" dirty="0"/>
              <a:t>Respect</a:t>
            </a:r>
            <a:r>
              <a:rPr lang="en-US" sz="2400" dirty="0"/>
              <a:t>; by looking after each other, and spending plenty of time outside in the wonderful </a:t>
            </a:r>
            <a:r>
              <a:rPr lang="en-US" sz="2400" dirty="0" err="1"/>
              <a:t>Snowdonia</a:t>
            </a:r>
            <a:r>
              <a:rPr lang="en-US" sz="2400" dirty="0"/>
              <a:t> National Park.</a:t>
            </a:r>
            <a:endParaRPr lang="en-GB" sz="2400" dirty="0"/>
          </a:p>
        </p:txBody>
      </p:sp>
    </p:spTree>
    <p:extLst>
      <p:ext uri="{BB962C8B-B14F-4D97-AF65-F5344CB8AC3E}">
        <p14:creationId xmlns:p14="http://schemas.microsoft.com/office/powerpoint/2010/main" val="1119747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328" t="24374" r="27779" b="11518"/>
          <a:stretch/>
        </p:blipFill>
        <p:spPr>
          <a:xfrm>
            <a:off x="1645920" y="395427"/>
            <a:ext cx="8164286" cy="6018437"/>
          </a:xfrm>
          <a:prstGeom prst="rect">
            <a:avLst/>
          </a:prstGeom>
        </p:spPr>
      </p:pic>
    </p:spTree>
    <p:extLst>
      <p:ext uri="{BB962C8B-B14F-4D97-AF65-F5344CB8AC3E}">
        <p14:creationId xmlns:p14="http://schemas.microsoft.com/office/powerpoint/2010/main" val="17868452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Departure</a:t>
            </a:r>
          </a:p>
        </p:txBody>
      </p:sp>
      <p:sp>
        <p:nvSpPr>
          <p:cNvPr id="3" name="Content Placeholder 2"/>
          <p:cNvSpPr>
            <a:spLocks noGrp="1"/>
          </p:cNvSpPr>
          <p:nvPr>
            <p:ph idx="1"/>
          </p:nvPr>
        </p:nvSpPr>
        <p:spPr/>
        <p:txBody>
          <a:bodyPr/>
          <a:lstStyle/>
          <a:p>
            <a:pPr marL="0" indent="0">
              <a:buNone/>
            </a:pPr>
            <a:r>
              <a:rPr lang="en-GB" b="1" dirty="0"/>
              <a:t>Friday 17</a:t>
            </a:r>
            <a:r>
              <a:rPr lang="en-GB" b="1" baseline="30000" dirty="0"/>
              <a:t>th</a:t>
            </a:r>
            <a:r>
              <a:rPr lang="en-GB" b="1" dirty="0"/>
              <a:t> May 2027</a:t>
            </a:r>
          </a:p>
          <a:p>
            <a:pPr marL="0" indent="0">
              <a:buNone/>
            </a:pPr>
            <a:endParaRPr lang="en-GB" b="1" dirty="0"/>
          </a:p>
          <a:p>
            <a:r>
              <a:rPr lang="en-GB" dirty="0"/>
              <a:t>Final tidy up and pack </a:t>
            </a:r>
          </a:p>
          <a:p>
            <a:r>
              <a:rPr lang="en-GB" dirty="0"/>
              <a:t>Breakfast</a:t>
            </a:r>
          </a:p>
          <a:p>
            <a:r>
              <a:rPr lang="en-GB" dirty="0"/>
              <a:t>Dorm inspection</a:t>
            </a:r>
          </a:p>
          <a:p>
            <a:r>
              <a:rPr lang="en-GB" dirty="0"/>
              <a:t>Last meeting</a:t>
            </a:r>
          </a:p>
          <a:p>
            <a:r>
              <a:rPr lang="en-GB" dirty="0"/>
              <a:t>Coach leaves for Solihull at 9am</a:t>
            </a:r>
          </a:p>
          <a:p>
            <a:r>
              <a:rPr lang="en-GB" dirty="0"/>
              <a:t>ETA 1pm approx.</a:t>
            </a:r>
          </a:p>
        </p:txBody>
      </p:sp>
    </p:spTree>
    <p:extLst>
      <p:ext uri="{BB962C8B-B14F-4D97-AF65-F5344CB8AC3E}">
        <p14:creationId xmlns:p14="http://schemas.microsoft.com/office/powerpoint/2010/main" val="394801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the cost of the residential?</a:t>
            </a:r>
          </a:p>
        </p:txBody>
      </p:sp>
      <p:sp>
        <p:nvSpPr>
          <p:cNvPr id="3" name="Content Placeholder 2"/>
          <p:cNvSpPr>
            <a:spLocks noGrp="1"/>
          </p:cNvSpPr>
          <p:nvPr>
            <p:ph idx="1"/>
          </p:nvPr>
        </p:nvSpPr>
        <p:spPr>
          <a:xfrm>
            <a:off x="554672" y="1758278"/>
            <a:ext cx="10641648" cy="4195481"/>
          </a:xfrm>
        </p:spPr>
        <p:txBody>
          <a:bodyPr>
            <a:normAutofit/>
          </a:bodyPr>
          <a:lstStyle/>
          <a:p>
            <a:pPr marL="0" indent="0">
              <a:buNone/>
            </a:pPr>
            <a:r>
              <a:rPr lang="en-GB" sz="2400" dirty="0"/>
              <a:t>£ 309 – includes transport, accommodation, food and all activities</a:t>
            </a:r>
          </a:p>
          <a:p>
            <a:pPr marL="0" indent="0">
              <a:buNone/>
            </a:pPr>
            <a:endParaRPr lang="en-GB" sz="2400" dirty="0"/>
          </a:p>
          <a:p>
            <a:pPr marL="0" indent="0">
              <a:buNone/>
            </a:pPr>
            <a:r>
              <a:rPr lang="en-GB" sz="2400" b="1" u="sng" dirty="0"/>
              <a:t>Payment extended to 25</a:t>
            </a:r>
            <a:r>
              <a:rPr lang="en-GB" sz="2400" b="1" u="sng" baseline="30000" dirty="0"/>
              <a:t>th</a:t>
            </a:r>
            <a:r>
              <a:rPr lang="en-GB" sz="2400" b="1" u="sng" dirty="0"/>
              <a:t> October</a:t>
            </a:r>
          </a:p>
          <a:p>
            <a:pPr marL="0" indent="0">
              <a:buNone/>
            </a:pPr>
            <a:endParaRPr lang="en-GB" sz="2400" dirty="0"/>
          </a:p>
          <a:p>
            <a:pPr marL="0" indent="0">
              <a:buNone/>
            </a:pPr>
            <a:r>
              <a:rPr lang="en-GB" sz="2400" dirty="0"/>
              <a:t>Spending money – no more than £15</a:t>
            </a:r>
          </a:p>
          <a:p>
            <a:pPr marL="0" indent="0">
              <a:buNone/>
            </a:pPr>
            <a:endParaRPr lang="en-GB" sz="2400" dirty="0"/>
          </a:p>
          <a:p>
            <a:pPr marL="0" indent="0">
              <a:buNone/>
            </a:pPr>
            <a:r>
              <a:rPr lang="en-GB" sz="2400" dirty="0"/>
              <a:t>We appreciate the financial challenges faced by families. Please contact Mrs Lloyd, our Family Support Worker, who will be able to advise you.</a:t>
            </a:r>
          </a:p>
          <a:p>
            <a:pPr marL="0" indent="0">
              <a:buNone/>
            </a:pPr>
            <a:endParaRPr lang="en-GB" sz="2400" dirty="0"/>
          </a:p>
        </p:txBody>
      </p:sp>
    </p:spTree>
    <p:extLst>
      <p:ext uri="{BB962C8B-B14F-4D97-AF65-F5344CB8AC3E}">
        <p14:creationId xmlns:p14="http://schemas.microsoft.com/office/powerpoint/2010/main" val="35449986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Medication</a:t>
            </a:r>
          </a:p>
        </p:txBody>
      </p:sp>
      <p:sp>
        <p:nvSpPr>
          <p:cNvPr id="3" name="Content Placeholder 2"/>
          <p:cNvSpPr>
            <a:spLocks noGrp="1"/>
          </p:cNvSpPr>
          <p:nvPr>
            <p:ph idx="1"/>
          </p:nvPr>
        </p:nvSpPr>
        <p:spPr>
          <a:xfrm>
            <a:off x="524192" y="1152983"/>
            <a:ext cx="9341168" cy="5075097"/>
          </a:xfrm>
        </p:spPr>
        <p:txBody>
          <a:bodyPr>
            <a:normAutofit lnSpcReduction="10000"/>
          </a:bodyPr>
          <a:lstStyle/>
          <a:p>
            <a:pPr marL="0" indent="0">
              <a:buNone/>
            </a:pPr>
            <a:endParaRPr lang="en-GB" sz="2400" dirty="0"/>
          </a:p>
          <a:p>
            <a:r>
              <a:rPr lang="en-GB" sz="2400" dirty="0"/>
              <a:t>Please collect and complete a medication form from school office if your child will need medication (or may require medication) while they are aware; this includes travel sickness medication. Please hand in medication to your child’s class teacher before departure. </a:t>
            </a:r>
          </a:p>
          <a:p>
            <a:pPr marL="0" indent="0">
              <a:buNone/>
            </a:pPr>
            <a:endParaRPr lang="en-GB" sz="2400" dirty="0"/>
          </a:p>
          <a:p>
            <a:r>
              <a:rPr lang="en-GB" sz="2400" dirty="0"/>
              <a:t>If your child has regular prescribed medication, please arrange a meeting with your child’s class teacher prior to the residential taking place. </a:t>
            </a:r>
          </a:p>
          <a:p>
            <a:pPr marL="0" indent="0">
              <a:buNone/>
            </a:pPr>
            <a:endParaRPr lang="en-GB" sz="2400" dirty="0"/>
          </a:p>
          <a:p>
            <a:r>
              <a:rPr lang="en-GB" sz="2400" dirty="0"/>
              <a:t>Children who have reliever inhalers should keep these on them and not hand them in to a member of staff.</a:t>
            </a:r>
          </a:p>
          <a:p>
            <a:pPr marL="0" indent="0">
              <a:buNone/>
            </a:pPr>
            <a:endParaRPr lang="en-GB" sz="2400" dirty="0"/>
          </a:p>
        </p:txBody>
      </p:sp>
    </p:spTree>
    <p:extLst>
      <p:ext uri="{BB962C8B-B14F-4D97-AF65-F5344CB8AC3E}">
        <p14:creationId xmlns:p14="http://schemas.microsoft.com/office/powerpoint/2010/main" val="9081616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Photo/Filming Consent </a:t>
            </a:r>
          </a:p>
        </p:txBody>
      </p:sp>
      <p:sp>
        <p:nvSpPr>
          <p:cNvPr id="3" name="Content Placeholder 2"/>
          <p:cNvSpPr>
            <a:spLocks noGrp="1"/>
          </p:cNvSpPr>
          <p:nvPr>
            <p:ph idx="1"/>
          </p:nvPr>
        </p:nvSpPr>
        <p:spPr>
          <a:xfrm>
            <a:off x="748454" y="1488613"/>
            <a:ext cx="8161866" cy="4759787"/>
          </a:xfrm>
        </p:spPr>
        <p:txBody>
          <a:bodyPr>
            <a:normAutofit lnSpcReduction="10000"/>
          </a:bodyPr>
          <a:lstStyle/>
          <a:p>
            <a:pPr marL="0" indent="0">
              <a:buNone/>
            </a:pPr>
            <a:r>
              <a:rPr lang="en-US" sz="2400" dirty="0"/>
              <a:t>During your son/daughter’s course, Dol-y-Moch would like to take photographs and video recordings. If appropriate, they would like to make use of these photos/videos for displays around the Centre, on their (including Coventry Outdoors &amp; Coventry City’s) website, presentations, our social media presence, or other print and digital marketing materials.</a:t>
            </a:r>
          </a:p>
          <a:p>
            <a:pPr marL="0" indent="0">
              <a:buNone/>
            </a:pPr>
            <a:endParaRPr lang="en-US" sz="2400" dirty="0"/>
          </a:p>
          <a:p>
            <a:pPr marL="0" indent="0">
              <a:buNone/>
            </a:pPr>
            <a:r>
              <a:rPr lang="en-US" sz="2400" dirty="0"/>
              <a:t>We will also update lots of Instagram!</a:t>
            </a:r>
          </a:p>
          <a:p>
            <a:pPr marL="0" indent="0">
              <a:buNone/>
            </a:pPr>
            <a:endParaRPr lang="en-US" sz="2400" dirty="0"/>
          </a:p>
          <a:p>
            <a:pPr marL="0" indent="0">
              <a:buNone/>
            </a:pPr>
            <a:r>
              <a:rPr lang="en-US" sz="2400" dirty="0"/>
              <a:t>Please complete a photo/filming consent form either giving or withdrawing consent.</a:t>
            </a:r>
            <a:endParaRPr lang="en-GB" sz="2400" dirty="0"/>
          </a:p>
        </p:txBody>
      </p:sp>
    </p:spTree>
    <p:extLst>
      <p:ext uri="{BB962C8B-B14F-4D97-AF65-F5344CB8AC3E}">
        <p14:creationId xmlns:p14="http://schemas.microsoft.com/office/powerpoint/2010/main" val="18055282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800" dirty="0"/>
              <a:t>Please feel free to stay behind if you have any questions </a:t>
            </a:r>
            <a:r>
              <a:rPr lang="en-GB" sz="4800" dirty="0">
                <a:sym typeface="Wingdings" panose="05000000000000000000" pitchFamily="2" charset="2"/>
              </a:rPr>
              <a:t></a:t>
            </a:r>
            <a:endParaRPr lang="en-GB" sz="4800" dirty="0"/>
          </a:p>
        </p:txBody>
      </p:sp>
    </p:spTree>
    <p:extLst>
      <p:ext uri="{BB962C8B-B14F-4D97-AF65-F5344CB8AC3E}">
        <p14:creationId xmlns:p14="http://schemas.microsoft.com/office/powerpoint/2010/main" val="112638962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Custom 8">
      <a:majorFont>
        <a:latin typeface="Trebuchet MS"/>
        <a:ea typeface=""/>
        <a:cs typeface=""/>
      </a:majorFont>
      <a:minorFont>
        <a:latin typeface="Trebuchet MS"/>
        <a:ea typeface=""/>
        <a:cs typeface=""/>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460</TotalTime>
  <Words>1636</Words>
  <Application>Microsoft Office PowerPoint</Application>
  <PresentationFormat>Widescreen</PresentationFormat>
  <Paragraphs>165</Paragraphs>
  <Slides>30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Symbol</vt:lpstr>
      <vt:lpstr>Trebuchet MS</vt:lpstr>
      <vt:lpstr>Wingdings</vt:lpstr>
      <vt:lpstr>Wingdings 3</vt:lpstr>
      <vt:lpstr>Facet</vt:lpstr>
      <vt:lpstr>Purpose of Meeting</vt:lpstr>
      <vt:lpstr>PowerPoint Presentation</vt:lpstr>
      <vt:lpstr>Paper Expectations</vt:lpstr>
      <vt:lpstr>PowerPoint Presentation</vt:lpstr>
      <vt:lpstr>PowerPoint Presentation</vt:lpstr>
      <vt:lpstr>PowerPoint Presentation</vt:lpstr>
      <vt:lpstr>PowerPoint Presentation</vt:lpstr>
      <vt:lpstr>PowerPoint Presentation</vt:lpstr>
      <vt:lpstr>PowerPoint Presentation</vt:lpstr>
      <vt:lpstr>  DOL-Y-MOCH</vt:lpstr>
      <vt:lpstr>Where is Dol-y-Moch?</vt:lpstr>
      <vt:lpstr>PowerPoint Presentation</vt:lpstr>
      <vt:lpstr>What activities will your child be participating in?</vt:lpstr>
      <vt:lpstr>What if your child is worried about doing an activity?</vt:lpstr>
      <vt:lpstr>Are activities cancelled if the weather is bad?</vt:lpstr>
      <vt:lpstr>PowerPoint Presentation</vt:lpstr>
      <vt:lpstr>What is the timetable?</vt:lpstr>
      <vt:lpstr>What are the facilities ?</vt:lpstr>
      <vt:lpstr>PowerPoint Presentation</vt:lpstr>
      <vt:lpstr>What will Dol-y-Moch provide?</vt:lpstr>
      <vt:lpstr>How do the children get to  Dol-y-Moch?</vt:lpstr>
      <vt:lpstr>What happens on arrival?</vt:lpstr>
      <vt:lpstr>PowerPoint Presentation</vt:lpstr>
      <vt:lpstr>The Three Rs </vt:lpstr>
      <vt:lpstr>PowerPoint Presentation</vt:lpstr>
      <vt:lpstr>Departure</vt:lpstr>
      <vt:lpstr>What is the cost of the residential?</vt:lpstr>
      <vt:lpstr>Medication</vt:lpstr>
      <vt:lpstr>Photo/Filming Consent </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Taylor</dc:creator>
  <cp:lastModifiedBy>Bruce Craggs</cp:lastModifiedBy>
  <cp:revision>26</cp:revision>
  <dcterms:created xsi:type="dcterms:W3CDTF">2022-02-23T14:24:07Z</dcterms:created>
  <dcterms:modified xsi:type="dcterms:W3CDTF">2026-04-20T15:12:04Z</dcterms:modified>
</cp:coreProperties>
</file>