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61" r:id="rId3"/>
    <p:sldId id="289" r:id="rId4"/>
    <p:sldId id="266" r:id="rId5"/>
    <p:sldId id="262" r:id="rId6"/>
    <p:sldId id="260" r:id="rId7"/>
    <p:sldId id="276" r:id="rId8"/>
    <p:sldId id="293" r:id="rId9"/>
    <p:sldId id="284" r:id="rId10"/>
    <p:sldId id="286" r:id="rId11"/>
    <p:sldId id="287" r:id="rId12"/>
    <p:sldId id="277" r:id="rId13"/>
    <p:sldId id="275" r:id="rId14"/>
    <p:sldId id="256" r:id="rId15"/>
    <p:sldId id="290" r:id="rId16"/>
    <p:sldId id="278" r:id="rId17"/>
    <p:sldId id="291" r:id="rId18"/>
    <p:sldId id="292" r:id="rId19"/>
    <p:sldId id="294" r:id="rId20"/>
    <p:sldId id="257" r:id="rId21"/>
    <p:sldId id="279" r:id="rId22"/>
    <p:sldId id="288" r:id="rId23"/>
    <p:sldId id="258" r:id="rId24"/>
    <p:sldId id="259" r:id="rId25"/>
    <p:sldId id="263" r:id="rId26"/>
    <p:sldId id="281" r:id="rId27"/>
    <p:sldId id="271" r:id="rId28"/>
    <p:sldId id="272" r:id="rId29"/>
    <p:sldId id="282" r:id="rId30"/>
    <p:sldId id="295" r:id="rId31"/>
    <p:sldId id="296" r:id="rId32"/>
    <p:sldId id="268" r:id="rId33"/>
    <p:sldId id="273" r:id="rId34"/>
    <p:sldId id="26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77" autoAdjust="0"/>
    <p:restoredTop sz="94660"/>
  </p:normalViewPr>
  <p:slideViewPr>
    <p:cSldViewPr snapToGrid="0">
      <p:cViewPr varScale="1">
        <p:scale>
          <a:sx n="85" d="100"/>
          <a:sy n="85" d="100"/>
        </p:scale>
        <p:origin x="403"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41101350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54915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462CF5-25D2-4581-BEE3-97A067AF24E0}"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824099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462CF5-25D2-4581-BEE3-97A067AF24E0}"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76314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462CF5-25D2-4581-BEE3-97A067AF24E0}" type="datetimeFigureOut">
              <a:rPr lang="en-GB" smtClean="0"/>
              <a:t>14/09/2025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069250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462CF5-25D2-4581-BEE3-97A067AF24E0}" type="datetimeFigureOut">
              <a:rPr lang="en-GB" smtClean="0"/>
              <a:t>14/09/2025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3357128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462CF5-25D2-4581-BEE3-97A067AF24E0}" type="datetimeFigureOut">
              <a:rPr lang="en-GB" smtClean="0"/>
              <a:t>14/09/2025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56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163145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462CF5-25D2-4581-BEE3-97A067AF24E0}" type="datetimeFigureOut">
              <a:rPr lang="en-GB" smtClean="0"/>
              <a:t>14/09/2025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2680619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962191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462CF5-25D2-4581-BEE3-97A067AF24E0}" type="datetimeFigureOut">
              <a:rPr lang="en-GB" smtClean="0"/>
              <a:t>14/09/2025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D2E0-3E24-44E2-885A-893405681836}" type="slidenum">
              <a:rPr lang="en-GB" smtClean="0"/>
              <a:t>‹#›</a:t>
            </a:fld>
            <a:endParaRPr lang="en-GB"/>
          </a:p>
        </p:txBody>
      </p:sp>
    </p:spTree>
    <p:extLst>
      <p:ext uri="{BB962C8B-B14F-4D97-AF65-F5344CB8AC3E}">
        <p14:creationId xmlns:p14="http://schemas.microsoft.com/office/powerpoint/2010/main" val="629997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462CF5-25D2-4581-BEE3-97A067AF24E0}" type="datetimeFigureOut">
              <a:rPr lang="en-GB" smtClean="0"/>
              <a:t>14/09/2025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BCD2E0-3E24-44E2-885A-893405681836}" type="slidenum">
              <a:rPr lang="en-GB" smtClean="0"/>
              <a:t>‹#›</a:t>
            </a:fld>
            <a:endParaRPr lang="en-GB"/>
          </a:p>
        </p:txBody>
      </p:sp>
    </p:spTree>
    <p:extLst>
      <p:ext uri="{BB962C8B-B14F-4D97-AF65-F5344CB8AC3E}">
        <p14:creationId xmlns:p14="http://schemas.microsoft.com/office/powerpoint/2010/main" val="1564057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64489"/>
            <a:ext cx="11782697" cy="1325563"/>
          </a:xfrm>
        </p:spPr>
        <p:txBody>
          <a:bodyPr/>
          <a:lstStyle/>
          <a:p>
            <a:pPr algn="ctr"/>
            <a:r>
              <a:rPr lang="en-GB" dirty="0">
                <a:latin typeface="HfW cursive" panose="00000500000000000000" pitchFamily="2" charset="0"/>
              </a:rPr>
              <a:t>Parent Information Meeting for Year 3</a:t>
            </a:r>
          </a:p>
        </p:txBody>
      </p:sp>
      <p:sp>
        <p:nvSpPr>
          <p:cNvPr id="3" name="Content Placeholder 2"/>
          <p:cNvSpPr>
            <a:spLocks noGrp="1"/>
          </p:cNvSpPr>
          <p:nvPr>
            <p:ph idx="1"/>
          </p:nvPr>
        </p:nvSpPr>
        <p:spPr/>
        <p:txBody>
          <a:bodyPr>
            <a:normAutofit lnSpcReduction="10000"/>
          </a:bodyPr>
          <a:lstStyle/>
          <a:p>
            <a:pPr marL="0" indent="0" algn="ctr">
              <a:buNone/>
            </a:pPr>
            <a:r>
              <a:rPr lang="en-GB" dirty="0">
                <a:latin typeface="HfW cursive" panose="00000500000000000000" pitchFamily="2" charset="0"/>
              </a:rPr>
              <a:t>Welcome to our Parent Information Meeting!</a:t>
            </a:r>
          </a:p>
          <a:p>
            <a:pPr marL="0" indent="0">
              <a:buNone/>
            </a:pPr>
            <a:endParaRPr lang="en-GB" dirty="0">
              <a:latin typeface="HfW cursive" panose="00000500000000000000" pitchFamily="2" charset="0"/>
            </a:endParaRPr>
          </a:p>
          <a:p>
            <a:pPr marL="0" indent="0" algn="ctr">
              <a:buNone/>
            </a:pPr>
            <a:r>
              <a:rPr lang="en-GB" b="1" dirty="0">
                <a:latin typeface="HfW cursive" panose="00000500000000000000" pitchFamily="2" charset="0"/>
              </a:rPr>
              <a:t>Aim</a:t>
            </a:r>
            <a:r>
              <a:rPr lang="en-GB" dirty="0">
                <a:latin typeface="HfW cursive" panose="00000500000000000000" pitchFamily="2" charset="0"/>
              </a:rPr>
              <a:t> </a:t>
            </a:r>
          </a:p>
          <a:p>
            <a:r>
              <a:rPr lang="en-GB" dirty="0">
                <a:latin typeface="HfW cursive" panose="00000500000000000000" pitchFamily="2" charset="0"/>
              </a:rPr>
              <a:t>To provide information about what is happening in your child’s year group e.g. the curriculum and enrichment opportunities.</a:t>
            </a:r>
          </a:p>
          <a:p>
            <a:pPr marL="0" indent="0">
              <a:buNone/>
            </a:pPr>
            <a:r>
              <a:rPr lang="en-GB" dirty="0">
                <a:latin typeface="HfW cursive" panose="00000500000000000000" pitchFamily="2" charset="0"/>
              </a:rPr>
              <a:t> </a:t>
            </a:r>
          </a:p>
          <a:p>
            <a:r>
              <a:rPr lang="en-GB" dirty="0">
                <a:latin typeface="HfW cursive" panose="00000500000000000000" pitchFamily="2" charset="0"/>
              </a:rPr>
              <a:t>To communicate clearly our expectations about behaviour, uniform, attendance, Pupil Review Meetings, homework and positive relationships.</a:t>
            </a:r>
          </a:p>
          <a:p>
            <a:pPr marL="0" indent="0">
              <a:buNone/>
            </a:pPr>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75437" y="-1"/>
            <a:ext cx="1116562" cy="1408923"/>
          </a:xfrm>
          <a:prstGeom prst="rect">
            <a:avLst/>
          </a:prstGeom>
          <a:noFill/>
          <a:ln>
            <a:noFill/>
          </a:ln>
        </p:spPr>
      </p:pic>
    </p:spTree>
    <p:extLst>
      <p:ext uri="{BB962C8B-B14F-4D97-AF65-F5344CB8AC3E}">
        <p14:creationId xmlns:p14="http://schemas.microsoft.com/office/powerpoint/2010/main" val="1161559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Catholic Ethos</a:t>
            </a:r>
          </a:p>
        </p:txBody>
      </p:sp>
      <p:sp>
        <p:nvSpPr>
          <p:cNvPr id="3" name="Content Placeholder 2"/>
          <p:cNvSpPr>
            <a:spLocks noGrp="1"/>
          </p:cNvSpPr>
          <p:nvPr>
            <p:ph idx="1"/>
          </p:nvPr>
        </p:nvSpPr>
        <p:spPr/>
        <p:txBody>
          <a:bodyPr>
            <a:normAutofit fontScale="70000" lnSpcReduction="20000"/>
          </a:bodyPr>
          <a:lstStyle/>
          <a:p>
            <a:pPr marL="0" indent="0" algn="ctr">
              <a:lnSpc>
                <a:spcPct val="160000"/>
              </a:lnSpc>
              <a:buNone/>
            </a:pPr>
            <a:r>
              <a:rPr lang="en-GB" b="1" dirty="0">
                <a:latin typeface="HfW cursive" panose="00000500000000000000" pitchFamily="2" charset="0"/>
              </a:rPr>
              <a:t>Everything we do is underpinned by our Catholic ethos</a:t>
            </a:r>
          </a:p>
          <a:p>
            <a:pPr marL="0" indent="0">
              <a:lnSpc>
                <a:spcPct val="160000"/>
              </a:lnSpc>
              <a:buNone/>
            </a:pPr>
            <a:r>
              <a:rPr lang="en-GB" dirty="0">
                <a:latin typeface="HfW cursive" panose="00000500000000000000" pitchFamily="2" charset="0"/>
              </a:rPr>
              <a:t>As a Catholic School, we seek to live out the values of Jesus Christ. We promote these values by our words and deeds recognising that every child is unique and is created in the image of God. </a:t>
            </a:r>
          </a:p>
          <a:p>
            <a:pPr marL="0" indent="0">
              <a:lnSpc>
                <a:spcPct val="160000"/>
              </a:lnSpc>
              <a:buNone/>
            </a:pPr>
            <a:r>
              <a:rPr lang="en-GB" dirty="0">
                <a:latin typeface="HfW cursive" panose="00000500000000000000" pitchFamily="2" charset="0"/>
              </a:rPr>
              <a:t>Jesus told us to "Love one another as I have loved you" and this reminds us every day to go the extra mile for the children within our care. </a:t>
            </a:r>
          </a:p>
          <a:p>
            <a:pPr marL="0" indent="0">
              <a:lnSpc>
                <a:spcPct val="160000"/>
              </a:lnSpc>
              <a:buNone/>
            </a:pPr>
            <a:r>
              <a:rPr lang="en-GB" dirty="0">
                <a:latin typeface="HfW cursive" panose="00000500000000000000" pitchFamily="2" charset="0"/>
              </a:rPr>
              <a:t>Our Lady of the Wayside is a school we are all proud of. Our school is a vibrant, positive place that provides a safe and welcoming environment in which to learn.</a:t>
            </a:r>
            <a:endParaRPr lang="en-GB" dirty="0">
              <a:solidFill>
                <a:srgbClr val="00B050"/>
              </a:solidFill>
              <a:latin typeface="HfW cursive" panose="00000500000000000000" pitchFamily="2" charset="0"/>
            </a:endParaRPr>
          </a:p>
          <a:p>
            <a:pPr marL="0" indent="0">
              <a:buNone/>
            </a:pPr>
            <a:endParaRPr lang="en-GB" dirty="0">
              <a:solidFill>
                <a:srgbClr val="00B050"/>
              </a:solidFill>
            </a:endParaRPr>
          </a:p>
        </p:txBody>
      </p:sp>
    </p:spTree>
    <p:extLst>
      <p:ext uri="{BB962C8B-B14F-4D97-AF65-F5344CB8AC3E}">
        <p14:creationId xmlns:p14="http://schemas.microsoft.com/office/powerpoint/2010/main" val="659991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0B0B2-3E9C-3C00-09CE-D910B119AA95}"/>
              </a:ext>
            </a:extLst>
          </p:cNvPr>
          <p:cNvSpPr>
            <a:spLocks noGrp="1"/>
          </p:cNvSpPr>
          <p:nvPr>
            <p:ph type="title"/>
          </p:nvPr>
        </p:nvSpPr>
        <p:spPr/>
        <p:txBody>
          <a:bodyPr/>
          <a:lstStyle/>
          <a:p>
            <a:pPr algn="ctr"/>
            <a:r>
              <a:rPr lang="en-GB" dirty="0">
                <a:latin typeface="HfW cursive" panose="00000500000000000000" pitchFamily="2" charset="0"/>
              </a:rPr>
              <a:t>Home-School Partnership</a:t>
            </a:r>
          </a:p>
        </p:txBody>
      </p:sp>
      <p:sp>
        <p:nvSpPr>
          <p:cNvPr id="3" name="Content Placeholder 2">
            <a:extLst>
              <a:ext uri="{FF2B5EF4-FFF2-40B4-BE49-F238E27FC236}">
                <a16:creationId xmlns:a16="http://schemas.microsoft.com/office/drawing/2014/main" id="{1F272DC6-F96F-9210-4329-F169ABAD7F4B}"/>
              </a:ext>
            </a:extLst>
          </p:cNvPr>
          <p:cNvSpPr>
            <a:spLocks noGrp="1"/>
          </p:cNvSpPr>
          <p:nvPr>
            <p:ph idx="1"/>
          </p:nvPr>
        </p:nvSpPr>
        <p:spPr/>
        <p:txBody>
          <a:bodyPr>
            <a:normAutofit fontScale="85000" lnSpcReduction="10000"/>
          </a:bodyPr>
          <a:lstStyle/>
          <a:p>
            <a:pPr>
              <a:lnSpc>
                <a:spcPct val="150000"/>
              </a:lnSpc>
            </a:pPr>
            <a:r>
              <a:rPr lang="en-GB" dirty="0">
                <a:latin typeface="HfW cursive" panose="00000500000000000000" pitchFamily="2" charset="0"/>
              </a:rPr>
              <a:t>There is an established link between the home learning environment at all ages and children’s performance at school. </a:t>
            </a:r>
          </a:p>
          <a:p>
            <a:pPr>
              <a:lnSpc>
                <a:spcPct val="150000"/>
              </a:lnSpc>
            </a:pPr>
            <a:r>
              <a:rPr lang="en-GB" dirty="0">
                <a:latin typeface="HfW cursive" panose="00000500000000000000" pitchFamily="2" charset="0"/>
              </a:rPr>
              <a:t>Schools and parents have a shared priority to deliver the best outcomes for their children. You are their first educators - please read daily, support homework and practice times tables with your child. </a:t>
            </a:r>
          </a:p>
          <a:p>
            <a:pPr>
              <a:lnSpc>
                <a:spcPct val="150000"/>
              </a:lnSpc>
            </a:pPr>
            <a:r>
              <a:rPr lang="en-GB" dirty="0">
                <a:latin typeface="HfW cursive" panose="00000500000000000000" pitchFamily="2" charset="0"/>
              </a:rPr>
              <a:t>Please talk to us about what support you would find helpful! </a:t>
            </a:r>
          </a:p>
        </p:txBody>
      </p:sp>
    </p:spTree>
    <p:extLst>
      <p:ext uri="{BB962C8B-B14F-4D97-AF65-F5344CB8AC3E}">
        <p14:creationId xmlns:p14="http://schemas.microsoft.com/office/powerpoint/2010/main" val="89152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Home-School Partnership</a:t>
            </a:r>
          </a:p>
        </p:txBody>
      </p:sp>
      <p:pic>
        <p:nvPicPr>
          <p:cNvPr id="5" name="Picture 4">
            <a:extLst>
              <a:ext uri="{FF2B5EF4-FFF2-40B4-BE49-F238E27FC236}">
                <a16:creationId xmlns:a16="http://schemas.microsoft.com/office/drawing/2014/main" id="{D726CB8E-3567-5DC9-8E92-C6DFF60F9A54}"/>
              </a:ext>
            </a:extLst>
          </p:cNvPr>
          <p:cNvPicPr>
            <a:picLocks noChangeAspect="1"/>
          </p:cNvPicPr>
          <p:nvPr/>
        </p:nvPicPr>
        <p:blipFill>
          <a:blip r:embed="rId2"/>
          <a:srcRect l="2893"/>
          <a:stretch/>
        </p:blipFill>
        <p:spPr>
          <a:xfrm>
            <a:off x="2419601" y="1487519"/>
            <a:ext cx="7352798" cy="5181384"/>
          </a:xfrm>
          <a:prstGeom prst="rect">
            <a:avLst/>
          </a:prstGeom>
        </p:spPr>
      </p:pic>
    </p:spTree>
    <p:extLst>
      <p:ext uri="{BB962C8B-B14F-4D97-AF65-F5344CB8AC3E}">
        <p14:creationId xmlns:p14="http://schemas.microsoft.com/office/powerpoint/2010/main" val="1126131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Communication</a:t>
            </a:r>
          </a:p>
        </p:txBody>
      </p:sp>
      <p:sp>
        <p:nvSpPr>
          <p:cNvPr id="3" name="Content Placeholder 2"/>
          <p:cNvSpPr>
            <a:spLocks noGrp="1"/>
          </p:cNvSpPr>
          <p:nvPr>
            <p:ph idx="1"/>
          </p:nvPr>
        </p:nvSpPr>
        <p:spPr/>
        <p:txBody>
          <a:bodyPr>
            <a:normAutofit fontScale="77500" lnSpcReduction="20000"/>
          </a:bodyPr>
          <a:lstStyle/>
          <a:p>
            <a:r>
              <a:rPr lang="en-GB" dirty="0">
                <a:latin typeface="HfW cursive" panose="00000500000000000000" pitchFamily="2" charset="0"/>
              </a:rPr>
              <a:t>ParentPay</a:t>
            </a:r>
          </a:p>
          <a:p>
            <a:endParaRPr lang="en-GB" dirty="0">
              <a:latin typeface="HfW cursive" panose="00000500000000000000" pitchFamily="2" charset="0"/>
            </a:endParaRPr>
          </a:p>
          <a:p>
            <a:r>
              <a:rPr lang="en-GB" dirty="0">
                <a:latin typeface="HfW cursive" panose="00000500000000000000" pitchFamily="2" charset="0"/>
              </a:rPr>
              <a:t>Marvellous Me</a:t>
            </a:r>
          </a:p>
          <a:p>
            <a:pPr marL="0" indent="0">
              <a:buNone/>
            </a:pPr>
            <a:r>
              <a:rPr lang="en-GB" dirty="0">
                <a:latin typeface="HfW cursive" panose="00000500000000000000" pitchFamily="2" charset="0"/>
              </a:rPr>
              <a:t>- Reminders</a:t>
            </a:r>
          </a:p>
          <a:p>
            <a:pPr>
              <a:buFontTx/>
              <a:buChar char="-"/>
            </a:pPr>
            <a:r>
              <a:rPr lang="en-GB" dirty="0">
                <a:latin typeface="HfW cursive" panose="00000500000000000000" pitchFamily="2" charset="0"/>
              </a:rPr>
              <a:t>If your child is in the Golden Book</a:t>
            </a:r>
          </a:p>
          <a:p>
            <a:pPr>
              <a:buFontTx/>
              <a:buChar char="-"/>
            </a:pPr>
            <a:r>
              <a:rPr lang="en-GB" dirty="0">
                <a:latin typeface="HfW cursive" panose="00000500000000000000" pitchFamily="2" charset="0"/>
              </a:rPr>
              <a:t>Demonstrated a positive learning behaviour</a:t>
            </a:r>
          </a:p>
          <a:p>
            <a:pPr>
              <a:buFontTx/>
              <a:buChar char="-"/>
            </a:pPr>
            <a:r>
              <a:rPr lang="en-GB" dirty="0">
                <a:latin typeface="HfW cursive" panose="00000500000000000000" pitchFamily="2" charset="0"/>
              </a:rPr>
              <a:t>Ask you to ask your child about their learning twice a week</a:t>
            </a:r>
          </a:p>
          <a:p>
            <a:pPr>
              <a:buFontTx/>
              <a:buChar char="-"/>
            </a:pPr>
            <a:endParaRPr lang="en-GB" dirty="0">
              <a:latin typeface="HfW cursive" panose="00000500000000000000" pitchFamily="2" charset="0"/>
            </a:endParaRPr>
          </a:p>
          <a:p>
            <a:r>
              <a:rPr lang="en-GB" dirty="0">
                <a:latin typeface="HfW cursive" panose="00000500000000000000" pitchFamily="2" charset="0"/>
              </a:rPr>
              <a:t>Instagram</a:t>
            </a:r>
          </a:p>
          <a:p>
            <a:endParaRPr lang="en-GB" dirty="0">
              <a:latin typeface="HfW cursive" panose="00000500000000000000" pitchFamily="2" charset="0"/>
            </a:endParaRPr>
          </a:p>
          <a:p>
            <a:pPr marL="0" indent="0">
              <a:buNone/>
            </a:pPr>
            <a:r>
              <a:rPr lang="en-GB" dirty="0">
                <a:latin typeface="HfW cursive" panose="00000500000000000000" pitchFamily="2" charset="0"/>
              </a:rPr>
              <a:t>We have a new home-school communication policy which has been emailed to you.  </a:t>
            </a:r>
          </a:p>
          <a:p>
            <a:pPr>
              <a:buFontTx/>
              <a:buChar char="-"/>
            </a:pPr>
            <a:endParaRPr lang="en-GB" dirty="0"/>
          </a:p>
          <a:p>
            <a:endParaRPr lang="en-GB" dirty="0"/>
          </a:p>
          <a:p>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70111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Attendance</a:t>
            </a:r>
          </a:p>
        </p:txBody>
      </p:sp>
      <p:sp>
        <p:nvSpPr>
          <p:cNvPr id="3" name="Content Placeholder 2"/>
          <p:cNvSpPr>
            <a:spLocks noGrp="1"/>
          </p:cNvSpPr>
          <p:nvPr>
            <p:ph idx="1"/>
          </p:nvPr>
        </p:nvSpPr>
        <p:spPr/>
        <p:txBody>
          <a:bodyPr>
            <a:normAutofit fontScale="62500" lnSpcReduction="20000"/>
          </a:bodyPr>
          <a:lstStyle/>
          <a:p>
            <a:pPr marL="0" indent="0">
              <a:lnSpc>
                <a:spcPct val="160000"/>
              </a:lnSpc>
              <a:buNone/>
            </a:pPr>
            <a:r>
              <a:rPr lang="en-GB" dirty="0">
                <a:latin typeface="HfW cursive" panose="00000500000000000000" pitchFamily="2" charset="0"/>
              </a:rPr>
              <a:t>Good attendance will ensure that your child will have the best chance to achieve their academic potential and have real opportunity in further education and the world of work. </a:t>
            </a:r>
          </a:p>
          <a:p>
            <a:pPr marL="0" indent="0">
              <a:lnSpc>
                <a:spcPct val="160000"/>
              </a:lnSpc>
              <a:buNone/>
            </a:pPr>
            <a:r>
              <a:rPr lang="en-GB" dirty="0">
                <a:latin typeface="HfW cursive" panose="00000500000000000000" pitchFamily="2" charset="0"/>
              </a:rPr>
              <a:t>Did you know that…</a:t>
            </a:r>
          </a:p>
          <a:p>
            <a:pPr marL="0" indent="0">
              <a:lnSpc>
                <a:spcPct val="160000"/>
              </a:lnSpc>
              <a:buNone/>
            </a:pPr>
            <a:r>
              <a:rPr lang="en-GB" dirty="0">
                <a:latin typeface="HfW cursive" panose="00000500000000000000" pitchFamily="2" charset="0"/>
              </a:rPr>
              <a:t>95%		9 days		2 weeks	 50 lessons missed</a:t>
            </a:r>
          </a:p>
          <a:p>
            <a:pPr marL="0" indent="0">
              <a:lnSpc>
                <a:spcPct val="160000"/>
              </a:lnSpc>
              <a:buNone/>
            </a:pPr>
            <a:r>
              <a:rPr lang="en-GB" dirty="0">
                <a:latin typeface="HfW cursive" panose="00000500000000000000" pitchFamily="2" charset="0"/>
              </a:rPr>
              <a:t>90%		19 days	4 weeks	 100 lessons missed</a:t>
            </a:r>
          </a:p>
          <a:p>
            <a:pPr marL="0" indent="0">
              <a:lnSpc>
                <a:spcPct val="160000"/>
              </a:lnSpc>
              <a:buNone/>
            </a:pPr>
            <a:r>
              <a:rPr lang="en-GB" dirty="0">
                <a:latin typeface="HfW cursive" panose="00000500000000000000" pitchFamily="2" charset="0"/>
              </a:rPr>
              <a:t>85%		29 days	6 weeks	 150 lessons missed</a:t>
            </a:r>
          </a:p>
          <a:p>
            <a:pPr marL="0" indent="0">
              <a:lnSpc>
                <a:spcPct val="160000"/>
              </a:lnSpc>
              <a:buNone/>
            </a:pPr>
            <a:endParaRPr lang="en-GB" dirty="0">
              <a:latin typeface="HfW cursive" panose="00000500000000000000" pitchFamily="2" charset="0"/>
            </a:endParaRPr>
          </a:p>
          <a:p>
            <a:pPr marL="0" indent="0">
              <a:lnSpc>
                <a:spcPct val="160000"/>
              </a:lnSpc>
              <a:buNone/>
            </a:pPr>
            <a:r>
              <a:rPr lang="en-GB" dirty="0">
                <a:latin typeface="HfW cursive" panose="00000500000000000000" pitchFamily="2" charset="0"/>
              </a:rPr>
              <a:t>It may be tempting to book a family holiday in term time to save on costs.  However, this has a major impact on learning. </a:t>
            </a:r>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1927622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Punctuality</a:t>
            </a:r>
          </a:p>
        </p:txBody>
      </p:sp>
      <p:sp>
        <p:nvSpPr>
          <p:cNvPr id="3" name="Content Placeholder 2"/>
          <p:cNvSpPr>
            <a:spLocks noGrp="1"/>
          </p:cNvSpPr>
          <p:nvPr>
            <p:ph idx="1"/>
          </p:nvPr>
        </p:nvSpPr>
        <p:spPr/>
        <p:txBody>
          <a:bodyPr>
            <a:normAutofit fontScale="70000" lnSpcReduction="20000"/>
          </a:bodyPr>
          <a:lstStyle/>
          <a:p>
            <a:pPr marL="0" indent="0">
              <a:lnSpc>
                <a:spcPct val="160000"/>
              </a:lnSpc>
              <a:buNone/>
            </a:pPr>
            <a:r>
              <a:rPr lang="en-GB" dirty="0">
                <a:latin typeface="HfW cursive" panose="00000500000000000000" pitchFamily="2" charset="0"/>
              </a:rPr>
              <a:t>This year, we are having a drive to ensure that all children are in school punctually and ready to learn. Regular lateness to school, even by a few minutes, is disruptive to the class and possibly upsetting for your child.</a:t>
            </a:r>
          </a:p>
          <a:p>
            <a:pPr>
              <a:lnSpc>
                <a:spcPct val="160000"/>
              </a:lnSpc>
            </a:pPr>
            <a:r>
              <a:rPr lang="en-GB" dirty="0">
                <a:latin typeface="HfW cursive" panose="00000500000000000000" pitchFamily="2" charset="0"/>
              </a:rPr>
              <a:t>Children should be in school before 8.55am. Lateness after 9.05am will be recorded as unauthorised.</a:t>
            </a:r>
          </a:p>
          <a:p>
            <a:pPr>
              <a:lnSpc>
                <a:spcPct val="160000"/>
              </a:lnSpc>
            </a:pPr>
            <a:r>
              <a:rPr lang="en-GB" dirty="0">
                <a:latin typeface="HfW cursive" panose="00000500000000000000" pitchFamily="2" charset="0"/>
              </a:rPr>
              <a:t>Children will be practising basic skills and handwriting from 8:30 – 8:55.</a:t>
            </a:r>
          </a:p>
          <a:p>
            <a:pPr>
              <a:lnSpc>
                <a:spcPct val="160000"/>
              </a:lnSpc>
            </a:pPr>
            <a:r>
              <a:rPr lang="en-GB" dirty="0">
                <a:latin typeface="HfW cursive" panose="00000500000000000000" pitchFamily="2" charset="0"/>
              </a:rPr>
              <a:t>Where attendance/punctuality is an issue, our school attendance team, which includes Mrs Lloyd and Mrs Ashcroft, will invite parents/carers into school for short meetings, and to draw up attendance support plans. </a:t>
            </a:r>
          </a:p>
          <a:p>
            <a:pPr marL="0" indent="0">
              <a:buNone/>
            </a:pPr>
            <a:endParaRPr lang="en-GB" dirty="0"/>
          </a:p>
        </p:txBody>
      </p:sp>
    </p:spTree>
    <p:extLst>
      <p:ext uri="{BB962C8B-B14F-4D97-AF65-F5344CB8AC3E}">
        <p14:creationId xmlns:p14="http://schemas.microsoft.com/office/powerpoint/2010/main" val="1111360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946AA-5027-31B5-ECC9-56DB87172650}"/>
              </a:ext>
            </a:extLst>
          </p:cNvPr>
          <p:cNvSpPr>
            <a:spLocks noGrp="1"/>
          </p:cNvSpPr>
          <p:nvPr>
            <p:ph type="title"/>
          </p:nvPr>
        </p:nvSpPr>
        <p:spPr/>
        <p:txBody>
          <a:bodyPr/>
          <a:lstStyle/>
          <a:p>
            <a:pPr algn="ctr"/>
            <a:r>
              <a:rPr lang="en-GB" dirty="0">
                <a:latin typeface="HfW cursive" panose="00000500000000000000" pitchFamily="2" charset="0"/>
              </a:rPr>
              <a:t>Punctuality - breakfast club 8.30-8.40am</a:t>
            </a:r>
          </a:p>
        </p:txBody>
      </p:sp>
      <p:sp>
        <p:nvSpPr>
          <p:cNvPr id="3" name="Content Placeholder 2">
            <a:extLst>
              <a:ext uri="{FF2B5EF4-FFF2-40B4-BE49-F238E27FC236}">
                <a16:creationId xmlns:a16="http://schemas.microsoft.com/office/drawing/2014/main" id="{B5DBCB6A-CDB1-EAEA-87CC-9E65E90739B7}"/>
              </a:ext>
            </a:extLst>
          </p:cNvPr>
          <p:cNvSpPr>
            <a:spLocks noGrp="1"/>
          </p:cNvSpPr>
          <p:nvPr>
            <p:ph idx="1"/>
          </p:nvPr>
        </p:nvSpPr>
        <p:spPr/>
        <p:txBody>
          <a:bodyPr>
            <a:normAutofit fontScale="92500"/>
          </a:bodyPr>
          <a:lstStyle/>
          <a:p>
            <a:pPr marL="0" indent="0">
              <a:lnSpc>
                <a:spcPct val="150000"/>
              </a:lnSpc>
              <a:buNone/>
            </a:pPr>
            <a:r>
              <a:rPr lang="en-GB" dirty="0">
                <a:latin typeface="HfW cursive" panose="00000500000000000000" pitchFamily="2" charset="0"/>
              </a:rPr>
              <a:t>Children are more likely to learn effectively when they have had a healthy breakfast. In addition to having an impact on pupils, the classroom, and schools, parents speak about benefits of the breakfast club, such as having less stress in the morning and fewer arguments with their children over breakfast. </a:t>
            </a:r>
          </a:p>
          <a:p>
            <a:pPr marL="0" indent="0">
              <a:lnSpc>
                <a:spcPct val="150000"/>
              </a:lnSpc>
              <a:buNone/>
            </a:pPr>
            <a:r>
              <a:rPr lang="en-GB" dirty="0">
                <a:latin typeface="HfW cursive" panose="00000500000000000000" pitchFamily="2" charset="0"/>
              </a:rPr>
              <a:t>Breakfast club now operates on an opt-out basis.</a:t>
            </a:r>
          </a:p>
        </p:txBody>
      </p:sp>
    </p:spTree>
    <p:extLst>
      <p:ext uri="{BB962C8B-B14F-4D97-AF65-F5344CB8AC3E}">
        <p14:creationId xmlns:p14="http://schemas.microsoft.com/office/powerpoint/2010/main" val="171996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95269-B5A6-85B0-F28E-227DA0E118F2}"/>
              </a:ext>
            </a:extLst>
          </p:cNvPr>
          <p:cNvSpPr>
            <a:spLocks noGrp="1"/>
          </p:cNvSpPr>
          <p:nvPr>
            <p:ph type="title"/>
          </p:nvPr>
        </p:nvSpPr>
        <p:spPr>
          <a:xfrm>
            <a:off x="838200" y="365126"/>
            <a:ext cx="10305422" cy="679904"/>
          </a:xfrm>
        </p:spPr>
        <p:txBody>
          <a:bodyPr>
            <a:normAutofit fontScale="90000"/>
          </a:bodyPr>
          <a:lstStyle/>
          <a:p>
            <a:pPr algn="ctr"/>
            <a:r>
              <a:rPr lang="en-GB" dirty="0">
                <a:latin typeface="HfW cursive" panose="00000500000000000000" pitchFamily="2" charset="0"/>
              </a:rPr>
              <a:t>The curriculum for this year</a:t>
            </a:r>
          </a:p>
        </p:txBody>
      </p:sp>
      <p:pic>
        <p:nvPicPr>
          <p:cNvPr id="4" name="Picture 3">
            <a:extLst>
              <a:ext uri="{FF2B5EF4-FFF2-40B4-BE49-F238E27FC236}">
                <a16:creationId xmlns:a16="http://schemas.microsoft.com/office/drawing/2014/main" id="{7E2637A5-B031-48D3-8EDC-766BD8D1370B}"/>
              </a:ext>
            </a:extLst>
          </p:cNvPr>
          <p:cNvPicPr>
            <a:picLocks noChangeAspect="1"/>
          </p:cNvPicPr>
          <p:nvPr/>
        </p:nvPicPr>
        <p:blipFill>
          <a:blip r:embed="rId2"/>
          <a:srcRect l="543" t="1459" r="1172"/>
          <a:stretch/>
        </p:blipFill>
        <p:spPr>
          <a:xfrm>
            <a:off x="1399592" y="1240971"/>
            <a:ext cx="9629192" cy="5089491"/>
          </a:xfrm>
          <a:prstGeom prst="rect">
            <a:avLst/>
          </a:prstGeom>
        </p:spPr>
      </p:pic>
    </p:spTree>
    <p:extLst>
      <p:ext uri="{BB962C8B-B14F-4D97-AF65-F5344CB8AC3E}">
        <p14:creationId xmlns:p14="http://schemas.microsoft.com/office/powerpoint/2010/main" val="2142040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D0C08D4-8E38-7070-2F83-5684677A3F61}"/>
              </a:ext>
            </a:extLst>
          </p:cNvPr>
          <p:cNvPicPr>
            <a:picLocks noChangeAspect="1"/>
          </p:cNvPicPr>
          <p:nvPr/>
        </p:nvPicPr>
        <p:blipFill>
          <a:blip r:embed="rId2"/>
          <a:srcRect l="959" t="-537" r="403"/>
          <a:stretch/>
        </p:blipFill>
        <p:spPr>
          <a:xfrm>
            <a:off x="1194318" y="643812"/>
            <a:ext cx="10189029" cy="5515828"/>
          </a:xfrm>
          <a:prstGeom prst="rect">
            <a:avLst/>
          </a:prstGeom>
        </p:spPr>
      </p:pic>
    </p:spTree>
    <p:extLst>
      <p:ext uri="{BB962C8B-B14F-4D97-AF65-F5344CB8AC3E}">
        <p14:creationId xmlns:p14="http://schemas.microsoft.com/office/powerpoint/2010/main" val="3502356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E0CF86-C9D1-D2C2-165B-0EE9721C3BC5}"/>
              </a:ext>
            </a:extLst>
          </p:cNvPr>
          <p:cNvPicPr>
            <a:picLocks noChangeAspect="1"/>
          </p:cNvPicPr>
          <p:nvPr/>
        </p:nvPicPr>
        <p:blipFill>
          <a:blip r:embed="rId2"/>
          <a:srcRect l="999" r="-191"/>
          <a:stretch/>
        </p:blipFill>
        <p:spPr>
          <a:xfrm>
            <a:off x="597158" y="813917"/>
            <a:ext cx="10395739" cy="5375868"/>
          </a:xfrm>
          <a:prstGeom prst="rect">
            <a:avLst/>
          </a:prstGeom>
        </p:spPr>
      </p:pic>
    </p:spTree>
    <p:extLst>
      <p:ext uri="{BB962C8B-B14F-4D97-AF65-F5344CB8AC3E}">
        <p14:creationId xmlns:p14="http://schemas.microsoft.com/office/powerpoint/2010/main" val="2168748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Presentation of Work</a:t>
            </a:r>
          </a:p>
        </p:txBody>
      </p:sp>
      <p:sp>
        <p:nvSpPr>
          <p:cNvPr id="3" name="Content Placeholder 2"/>
          <p:cNvSpPr>
            <a:spLocks noGrp="1"/>
          </p:cNvSpPr>
          <p:nvPr>
            <p:ph idx="1"/>
          </p:nvPr>
        </p:nvSpPr>
        <p:spPr/>
        <p:txBody>
          <a:bodyPr>
            <a:normAutofit fontScale="32500" lnSpcReduction="20000"/>
          </a:bodyPr>
          <a:lstStyle/>
          <a:p>
            <a:pPr marL="0" indent="0">
              <a:lnSpc>
                <a:spcPct val="170000"/>
              </a:lnSpc>
              <a:buNone/>
            </a:pPr>
            <a:r>
              <a:rPr lang="en-GB" sz="5600" dirty="0">
                <a:latin typeface="HfW cursive" panose="00000500000000000000" pitchFamily="2" charset="0"/>
              </a:rPr>
              <a:t>This year at Our Lady of the Wayside, we are on a journey to improve handwriting.  </a:t>
            </a:r>
          </a:p>
          <a:p>
            <a:pPr marL="0" indent="0">
              <a:lnSpc>
                <a:spcPct val="170000"/>
              </a:lnSpc>
              <a:buNone/>
            </a:pPr>
            <a:r>
              <a:rPr lang="en-GB" sz="5600" dirty="0">
                <a:latin typeface="HfW cursive" panose="00000500000000000000" pitchFamily="2" charset="0"/>
              </a:rPr>
              <a:t>Handwriting is more than just a form of communication; it's a fundamental skill that offers a wide range of benefits for your child's cognitive development. Here are some of the key advantages: </a:t>
            </a:r>
          </a:p>
          <a:p>
            <a:pPr marL="0" indent="0">
              <a:lnSpc>
                <a:spcPct val="170000"/>
              </a:lnSpc>
              <a:buNone/>
            </a:pPr>
            <a:r>
              <a:rPr lang="en-GB" sz="5600" b="1" dirty="0">
                <a:latin typeface="HfW cursive" panose="00000500000000000000" pitchFamily="2" charset="0"/>
              </a:rPr>
              <a:t>Enhanced Reading and Spelling Skills</a:t>
            </a:r>
          </a:p>
          <a:p>
            <a:pPr marL="0" indent="0">
              <a:lnSpc>
                <a:spcPct val="170000"/>
              </a:lnSpc>
              <a:buNone/>
            </a:pPr>
            <a:r>
              <a:rPr lang="en-GB" sz="5600" b="1" dirty="0">
                <a:latin typeface="HfW cursive" panose="00000500000000000000" pitchFamily="2" charset="0"/>
              </a:rPr>
              <a:t>Improved Memory and Recall</a:t>
            </a:r>
          </a:p>
          <a:p>
            <a:pPr marL="0" indent="0">
              <a:lnSpc>
                <a:spcPct val="170000"/>
              </a:lnSpc>
              <a:buNone/>
            </a:pPr>
            <a:r>
              <a:rPr lang="en-GB" sz="5600" b="1" dirty="0">
                <a:latin typeface="HfW cursive" panose="00000500000000000000" pitchFamily="2" charset="0"/>
              </a:rPr>
              <a:t>Increased Motivation to Write</a:t>
            </a:r>
          </a:p>
          <a:p>
            <a:pPr marL="0" indent="0">
              <a:lnSpc>
                <a:spcPct val="170000"/>
              </a:lnSpc>
              <a:buNone/>
            </a:pPr>
            <a:r>
              <a:rPr lang="en-GB" sz="5600" b="1" dirty="0">
                <a:latin typeface="HfW cursive" panose="00000500000000000000" pitchFamily="2" charset="0"/>
              </a:rPr>
              <a:t>Efficiency in Academic Tasks</a:t>
            </a:r>
            <a:endParaRPr lang="en-GB" sz="5600" dirty="0">
              <a:latin typeface="HfW cursive" panose="00000500000000000000" pitchFamily="2" charset="0"/>
            </a:endParaRPr>
          </a:p>
          <a:p>
            <a:pPr marL="0" indent="0">
              <a:buNone/>
            </a:pPr>
            <a:endParaRPr lang="en-GB" dirty="0"/>
          </a:p>
          <a:p>
            <a:pPr marL="0" indent="0">
              <a:buNone/>
            </a:pPr>
            <a:endParaRPr lang="en-GB" dirty="0">
              <a:solidFill>
                <a:srgbClr val="00B050"/>
              </a:solidFill>
            </a:endParaRPr>
          </a:p>
        </p:txBody>
      </p:sp>
    </p:spTree>
    <p:extLst>
      <p:ext uri="{BB962C8B-B14F-4D97-AF65-F5344CB8AC3E}">
        <p14:creationId xmlns:p14="http://schemas.microsoft.com/office/powerpoint/2010/main" val="596985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Presentation of Work</a:t>
            </a:r>
          </a:p>
        </p:txBody>
      </p:sp>
      <p:pic>
        <p:nvPicPr>
          <p:cNvPr id="4" name="Content Placeholder 3"/>
          <p:cNvPicPr>
            <a:picLocks noGrp="1" noChangeAspect="1"/>
          </p:cNvPicPr>
          <p:nvPr>
            <p:ph idx="1"/>
          </p:nvPr>
        </p:nvPicPr>
        <p:blipFill rotWithShape="1">
          <a:blip r:embed="rId2"/>
          <a:srcRect l="33684" t="33813" r="37792" b="11829"/>
          <a:stretch/>
        </p:blipFill>
        <p:spPr>
          <a:xfrm>
            <a:off x="3615768" y="1381595"/>
            <a:ext cx="4960464" cy="5314785"/>
          </a:xfrm>
          <a:prstGeom prst="rect">
            <a:avLst/>
          </a:prstGeom>
        </p:spPr>
      </p:pic>
    </p:spTree>
    <p:extLst>
      <p:ext uri="{BB962C8B-B14F-4D97-AF65-F5344CB8AC3E}">
        <p14:creationId xmlns:p14="http://schemas.microsoft.com/office/powerpoint/2010/main" val="20324189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a:latin typeface="HfW cursive" panose="00000500000000000000" pitchFamily="2" charset="0"/>
              </a:rPr>
              <a:t>Homework</a:t>
            </a:r>
          </a:p>
        </p:txBody>
      </p:sp>
      <p:sp>
        <p:nvSpPr>
          <p:cNvPr id="5" name="Content Placeholder 4"/>
          <p:cNvSpPr>
            <a:spLocks noGrp="1"/>
          </p:cNvSpPr>
          <p:nvPr>
            <p:ph idx="1"/>
          </p:nvPr>
        </p:nvSpPr>
        <p:spPr/>
        <p:txBody>
          <a:bodyPr>
            <a:normAutofit fontScale="92500"/>
          </a:bodyPr>
          <a:lstStyle/>
          <a:p>
            <a:pPr marL="0" indent="0">
              <a:buNone/>
            </a:pPr>
            <a:endParaRPr lang="en-GB" dirty="0">
              <a:solidFill>
                <a:srgbClr val="00B050"/>
              </a:solidFill>
            </a:endParaRPr>
          </a:p>
          <a:p>
            <a:pPr marL="0" indent="0">
              <a:lnSpc>
                <a:spcPct val="170000"/>
              </a:lnSpc>
              <a:buNone/>
            </a:pPr>
            <a:r>
              <a:rPr lang="en-GB" dirty="0">
                <a:latin typeface="HfW cursive" panose="00000500000000000000" pitchFamily="2" charset="0"/>
              </a:rPr>
              <a:t>Children who regularly complete homework have better school outcomes than children who do not. Homework has a number of potential benefits including consolidation of what has been learned in lessons, preparation for subsequent lessons and tests and the development of independent learning skills.</a:t>
            </a:r>
          </a:p>
          <a:p>
            <a:pPr marL="0" indent="0">
              <a:lnSpc>
                <a:spcPct val="170000"/>
              </a:lnSpc>
              <a:buNone/>
            </a:pPr>
            <a:endParaRPr lang="en-GB" dirty="0">
              <a:latin typeface="HfW cursive" panose="00000500000000000000" pitchFamily="2" charset="0"/>
            </a:endParaRPr>
          </a:p>
          <a:p>
            <a:pPr marL="0" indent="0">
              <a:buNone/>
            </a:pPr>
            <a:endParaRPr lang="en-GB" dirty="0"/>
          </a:p>
        </p:txBody>
      </p:sp>
    </p:spTree>
    <p:extLst>
      <p:ext uri="{BB962C8B-B14F-4D97-AF65-F5344CB8AC3E}">
        <p14:creationId xmlns:p14="http://schemas.microsoft.com/office/powerpoint/2010/main" val="6389672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D049D-FE0B-B085-0D22-BE11BD04B8F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2A8CA11-4272-DA99-FFF8-F832A307EAF6}"/>
              </a:ext>
            </a:extLst>
          </p:cNvPr>
          <p:cNvSpPr>
            <a:spLocks noGrp="1"/>
          </p:cNvSpPr>
          <p:nvPr>
            <p:ph type="title"/>
          </p:nvPr>
        </p:nvSpPr>
        <p:spPr/>
        <p:txBody>
          <a:bodyPr/>
          <a:lstStyle/>
          <a:p>
            <a:pPr algn="ctr"/>
            <a:r>
              <a:rPr lang="en-GB" dirty="0">
                <a:latin typeface="HfW cursive" panose="00000500000000000000" pitchFamily="2" charset="0"/>
              </a:rPr>
              <a:t>Homework</a:t>
            </a:r>
          </a:p>
        </p:txBody>
      </p:sp>
      <p:sp>
        <p:nvSpPr>
          <p:cNvPr id="5" name="Content Placeholder 4">
            <a:extLst>
              <a:ext uri="{FF2B5EF4-FFF2-40B4-BE49-F238E27FC236}">
                <a16:creationId xmlns:a16="http://schemas.microsoft.com/office/drawing/2014/main" id="{D1BEA800-7D99-20D2-2021-78A3ED26BC14}"/>
              </a:ext>
            </a:extLst>
          </p:cNvPr>
          <p:cNvSpPr>
            <a:spLocks noGrp="1"/>
          </p:cNvSpPr>
          <p:nvPr>
            <p:ph idx="1"/>
          </p:nvPr>
        </p:nvSpPr>
        <p:spPr/>
        <p:txBody>
          <a:bodyPr>
            <a:normAutofit fontScale="70000" lnSpcReduction="20000"/>
          </a:bodyPr>
          <a:lstStyle/>
          <a:p>
            <a:pPr marL="0" indent="0">
              <a:buNone/>
            </a:pPr>
            <a:endParaRPr lang="en-GB" dirty="0">
              <a:solidFill>
                <a:srgbClr val="00B050"/>
              </a:solidFill>
            </a:endParaRPr>
          </a:p>
          <a:p>
            <a:pPr marL="0" indent="0">
              <a:lnSpc>
                <a:spcPct val="170000"/>
              </a:lnSpc>
              <a:buNone/>
            </a:pPr>
            <a:r>
              <a:rPr lang="en-GB" dirty="0">
                <a:latin typeface="HfW cursive" panose="00000500000000000000" pitchFamily="2" charset="0"/>
              </a:rPr>
              <a:t>We now have a new Homework Policy which provides clear guidelines about the purpose, expectations and type of homework your child will receive. We firmly believe that the revised homework policy will contribute positively to your child's educational journey. Please take time to read through the policy which you can find on the school website. We ask that you encourage your child to complete homework tasks and to contact teachers (or encourage your children to) if your child needs extra support with homework or if the homework is late/incomplete.</a:t>
            </a:r>
          </a:p>
          <a:p>
            <a:pPr marL="0" indent="0">
              <a:lnSpc>
                <a:spcPct val="170000"/>
              </a:lnSpc>
              <a:buNone/>
            </a:pPr>
            <a:endParaRPr lang="en-GB" dirty="0">
              <a:latin typeface="HfW cursive" panose="00000500000000000000" pitchFamily="2" charset="0"/>
            </a:endParaRPr>
          </a:p>
          <a:p>
            <a:pPr marL="0" indent="0">
              <a:buNone/>
            </a:pPr>
            <a:endParaRPr lang="en-GB" dirty="0"/>
          </a:p>
        </p:txBody>
      </p:sp>
    </p:spTree>
    <p:extLst>
      <p:ext uri="{BB962C8B-B14F-4D97-AF65-F5344CB8AC3E}">
        <p14:creationId xmlns:p14="http://schemas.microsoft.com/office/powerpoint/2010/main" val="10642497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Homework</a:t>
            </a:r>
          </a:p>
        </p:txBody>
      </p:sp>
      <p:sp>
        <p:nvSpPr>
          <p:cNvPr id="3" name="Content Placeholder 2"/>
          <p:cNvSpPr>
            <a:spLocks noGrp="1"/>
          </p:cNvSpPr>
          <p:nvPr>
            <p:ph idx="1"/>
          </p:nvPr>
        </p:nvSpPr>
        <p:spPr/>
        <p:txBody>
          <a:bodyPr>
            <a:normAutofit fontScale="92500" lnSpcReduction="20000"/>
          </a:bodyPr>
          <a:lstStyle/>
          <a:p>
            <a:pPr marL="0" indent="0">
              <a:lnSpc>
                <a:spcPct val="150000"/>
              </a:lnSpc>
              <a:buNone/>
            </a:pPr>
            <a:r>
              <a:rPr lang="en-GB" sz="2100" dirty="0">
                <a:latin typeface="HfW cursive" panose="00000500000000000000" pitchFamily="2" charset="0"/>
              </a:rPr>
              <a:t>This year’s homework will involve: </a:t>
            </a:r>
          </a:p>
          <a:p>
            <a:pPr lvl="0">
              <a:lnSpc>
                <a:spcPct val="150000"/>
              </a:lnSpc>
            </a:pPr>
            <a:r>
              <a:rPr lang="en-GB" sz="2100" dirty="0">
                <a:latin typeface="HfW cursive" panose="00000500000000000000" pitchFamily="2" charset="0"/>
              </a:rPr>
              <a:t>An online book, with a reading record that needs to be signed by the parent’s weekly.</a:t>
            </a:r>
          </a:p>
          <a:p>
            <a:pPr lvl="0">
              <a:lnSpc>
                <a:spcPct val="150000"/>
              </a:lnSpc>
            </a:pPr>
            <a:r>
              <a:rPr lang="en-GB" sz="2100" dirty="0">
                <a:latin typeface="HfW cursive" panose="00000500000000000000" pitchFamily="2" charset="0"/>
              </a:rPr>
              <a:t>A Maths consolidation task linked to this week’s learning.</a:t>
            </a:r>
          </a:p>
          <a:p>
            <a:pPr lvl="0">
              <a:lnSpc>
                <a:spcPct val="150000"/>
              </a:lnSpc>
            </a:pPr>
            <a:r>
              <a:rPr lang="en-GB" sz="2100" dirty="0">
                <a:latin typeface="HfW cursive" panose="00000500000000000000" pitchFamily="2" charset="0"/>
              </a:rPr>
              <a:t>An English consolidation task linked to this week’s learning.</a:t>
            </a:r>
          </a:p>
          <a:p>
            <a:pPr lvl="0">
              <a:lnSpc>
                <a:spcPct val="150000"/>
              </a:lnSpc>
            </a:pPr>
            <a:r>
              <a:rPr lang="en-GB" sz="2100" dirty="0">
                <a:latin typeface="HfW cursive" panose="00000500000000000000" pitchFamily="2" charset="0"/>
              </a:rPr>
              <a:t>Ongoing learning of times tables - worksheets will be provided every week. The children need to know their </a:t>
            </a:r>
            <a:r>
              <a:rPr lang="en-GB" sz="2100" b="1" dirty="0">
                <a:latin typeface="HfW cursive" panose="00000500000000000000" pitchFamily="2" charset="0"/>
              </a:rPr>
              <a:t>2,3,4,5,8 and 10 times tables </a:t>
            </a:r>
            <a:r>
              <a:rPr lang="en-GB" sz="2100" dirty="0">
                <a:latin typeface="HfW cursive" panose="00000500000000000000" pitchFamily="2" charset="0"/>
              </a:rPr>
              <a:t>by the end of Year 3. They will also continue with the online Times tables Rockstars. </a:t>
            </a:r>
          </a:p>
          <a:p>
            <a:pPr lvl="0">
              <a:lnSpc>
                <a:spcPct val="150000"/>
              </a:lnSpc>
            </a:pPr>
            <a:r>
              <a:rPr lang="en-GB" sz="2100" dirty="0">
                <a:latin typeface="HfW cursive" panose="00000500000000000000" pitchFamily="2" charset="0"/>
              </a:rPr>
              <a:t>Once per term there will be a creative project for children to complete. </a:t>
            </a:r>
          </a:p>
          <a:p>
            <a:pPr marL="0" indent="0">
              <a:buNone/>
            </a:pPr>
            <a:endParaRPr lang="en-GB" dirty="0"/>
          </a:p>
        </p:txBody>
      </p:sp>
    </p:spTree>
    <p:extLst>
      <p:ext uri="{BB962C8B-B14F-4D97-AF65-F5344CB8AC3E}">
        <p14:creationId xmlns:p14="http://schemas.microsoft.com/office/powerpoint/2010/main" val="2207577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5CD02-9894-79EA-F67F-2F7C38865188}"/>
              </a:ext>
            </a:extLst>
          </p:cNvPr>
          <p:cNvSpPr>
            <a:spLocks noGrp="1"/>
          </p:cNvSpPr>
          <p:nvPr>
            <p:ph type="title"/>
          </p:nvPr>
        </p:nvSpPr>
        <p:spPr/>
        <p:txBody>
          <a:bodyPr/>
          <a:lstStyle/>
          <a:p>
            <a:pPr algn="ctr"/>
            <a:r>
              <a:rPr lang="en-GB" dirty="0">
                <a:latin typeface="HfW cursive" panose="00000500000000000000" pitchFamily="2" charset="0"/>
              </a:rPr>
              <a:t>Shared reading tips</a:t>
            </a:r>
          </a:p>
        </p:txBody>
      </p:sp>
      <p:sp>
        <p:nvSpPr>
          <p:cNvPr id="3" name="Content Placeholder 2">
            <a:extLst>
              <a:ext uri="{FF2B5EF4-FFF2-40B4-BE49-F238E27FC236}">
                <a16:creationId xmlns:a16="http://schemas.microsoft.com/office/drawing/2014/main" id="{29F87AB2-3732-299A-5092-300983FF4360}"/>
              </a:ext>
            </a:extLst>
          </p:cNvPr>
          <p:cNvSpPr>
            <a:spLocks noGrp="1"/>
          </p:cNvSpPr>
          <p:nvPr>
            <p:ph idx="1"/>
          </p:nvPr>
        </p:nvSpPr>
        <p:spPr>
          <a:xfrm>
            <a:off x="129073" y="1287624"/>
            <a:ext cx="11870093" cy="5570376"/>
          </a:xfrm>
        </p:spPr>
        <p:txBody>
          <a:bodyPr>
            <a:noAutofit/>
          </a:bodyPr>
          <a:lstStyle/>
          <a:p>
            <a:pPr marL="0" indent="0">
              <a:lnSpc>
                <a:spcPct val="170000"/>
              </a:lnSpc>
              <a:buNone/>
            </a:pPr>
            <a:r>
              <a:rPr lang="en-GB" sz="1600" b="1" dirty="0">
                <a:latin typeface="HfW cursive" panose="00000500000000000000" pitchFamily="2" charset="0"/>
              </a:rPr>
              <a:t>Tip 1: Ask questions about the book</a:t>
            </a:r>
          </a:p>
          <a:p>
            <a:pPr>
              <a:lnSpc>
                <a:spcPct val="170000"/>
              </a:lnSpc>
            </a:pPr>
            <a:r>
              <a:rPr lang="en-GB" sz="1600" dirty="0">
                <a:latin typeface="HfW cursive" panose="00000500000000000000" pitchFamily="2" charset="0"/>
              </a:rPr>
              <a:t>Asking a range of questions about the book you are reading together. The ‘five Ws’—: who, what, where, when, and why can provide useful questions.</a:t>
            </a:r>
          </a:p>
          <a:p>
            <a:pPr>
              <a:lnSpc>
                <a:spcPct val="170000"/>
              </a:lnSpc>
            </a:pPr>
            <a:r>
              <a:rPr lang="en-GB" sz="1600" dirty="0">
                <a:latin typeface="HfW cursive" panose="00000500000000000000" pitchFamily="2" charset="0"/>
              </a:rPr>
              <a:t>Use a mixture of closed questions (which can be answered with a single word) and open questions (which require a fuller response).</a:t>
            </a:r>
          </a:p>
          <a:p>
            <a:pPr>
              <a:lnSpc>
                <a:spcPct val="170000"/>
              </a:lnSpc>
            </a:pPr>
            <a:r>
              <a:rPr lang="en-GB" sz="1600" dirty="0">
                <a:latin typeface="HfW cursive" panose="00000500000000000000" pitchFamily="2" charset="0"/>
              </a:rPr>
              <a:t>Asked them to summarise what has happened in the book or story so far and to predict what will happen next.</a:t>
            </a:r>
          </a:p>
          <a:p>
            <a:pPr marL="0" indent="0">
              <a:lnSpc>
                <a:spcPct val="170000"/>
              </a:lnSpc>
              <a:buNone/>
            </a:pPr>
            <a:r>
              <a:rPr lang="en-GB" sz="1600" b="1" dirty="0">
                <a:latin typeface="HfW cursive" panose="00000500000000000000" pitchFamily="2" charset="0"/>
              </a:rPr>
              <a:t>Tip 2: Link reading to the real world</a:t>
            </a:r>
          </a:p>
          <a:p>
            <a:pPr>
              <a:lnSpc>
                <a:spcPct val="170000"/>
              </a:lnSpc>
            </a:pPr>
            <a:r>
              <a:rPr lang="en-GB" sz="1600" dirty="0">
                <a:latin typeface="HfW cursive" panose="00000500000000000000" pitchFamily="2" charset="0"/>
              </a:rPr>
              <a:t>By talking about links between the book and real life, parents can make the story more interesting and help children develop their understanding of ideas in the book. For example, while reading about Cinderella going the ball, a parent might discuss the similarities between a ball and a birthday party.</a:t>
            </a:r>
          </a:p>
        </p:txBody>
      </p:sp>
    </p:spTree>
    <p:extLst>
      <p:ext uri="{BB962C8B-B14F-4D97-AF65-F5344CB8AC3E}">
        <p14:creationId xmlns:p14="http://schemas.microsoft.com/office/powerpoint/2010/main" val="14541003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5E730-A5F6-6312-DFF1-80FF54ABF7E4}"/>
              </a:ext>
            </a:extLst>
          </p:cNvPr>
          <p:cNvSpPr>
            <a:spLocks noGrp="1"/>
          </p:cNvSpPr>
          <p:nvPr>
            <p:ph type="title"/>
          </p:nvPr>
        </p:nvSpPr>
        <p:spPr/>
        <p:txBody>
          <a:bodyPr/>
          <a:lstStyle/>
          <a:p>
            <a:pPr algn="ctr"/>
            <a:r>
              <a:rPr lang="en-GB" dirty="0">
                <a:latin typeface="HfW cursive" panose="00000500000000000000" pitchFamily="2" charset="0"/>
              </a:rPr>
              <a:t>How parents can help with homework</a:t>
            </a:r>
          </a:p>
        </p:txBody>
      </p:sp>
      <p:sp>
        <p:nvSpPr>
          <p:cNvPr id="3" name="Content Placeholder 2">
            <a:extLst>
              <a:ext uri="{FF2B5EF4-FFF2-40B4-BE49-F238E27FC236}">
                <a16:creationId xmlns:a16="http://schemas.microsoft.com/office/drawing/2014/main" id="{C4BFBB1B-D975-4A0F-682F-F81430A316AF}"/>
              </a:ext>
            </a:extLst>
          </p:cNvPr>
          <p:cNvSpPr>
            <a:spLocks noGrp="1"/>
          </p:cNvSpPr>
          <p:nvPr>
            <p:ph idx="1"/>
          </p:nvPr>
        </p:nvSpPr>
        <p:spPr/>
        <p:txBody>
          <a:bodyPr>
            <a:normAutofit/>
          </a:bodyPr>
          <a:lstStyle/>
          <a:p>
            <a:pPr>
              <a:lnSpc>
                <a:spcPct val="160000"/>
              </a:lnSpc>
            </a:pPr>
            <a:r>
              <a:rPr lang="en-GB" dirty="0">
                <a:latin typeface="HfW cursive" panose="00000500000000000000" pitchFamily="2" charset="0"/>
              </a:rPr>
              <a:t>Parents can help by encouraging a regular routine, and good study habits</a:t>
            </a:r>
          </a:p>
          <a:p>
            <a:pPr>
              <a:lnSpc>
                <a:spcPct val="160000"/>
              </a:lnSpc>
            </a:pPr>
            <a:r>
              <a:rPr lang="en-GB" dirty="0">
                <a:latin typeface="HfW cursive" panose="00000500000000000000" pitchFamily="2" charset="0"/>
              </a:rPr>
              <a:t>Parents can help by knowing about homework, showing interest and encouragement</a:t>
            </a:r>
          </a:p>
        </p:txBody>
      </p:sp>
    </p:spTree>
    <p:extLst>
      <p:ext uri="{BB962C8B-B14F-4D97-AF65-F5344CB8AC3E}">
        <p14:creationId xmlns:p14="http://schemas.microsoft.com/office/powerpoint/2010/main" val="32372095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2E997-165D-0FBC-8803-7F86ABA29D3B}"/>
              </a:ext>
            </a:extLst>
          </p:cNvPr>
          <p:cNvSpPr>
            <a:spLocks noGrp="1"/>
          </p:cNvSpPr>
          <p:nvPr>
            <p:ph type="title"/>
          </p:nvPr>
        </p:nvSpPr>
        <p:spPr>
          <a:xfrm>
            <a:off x="838200" y="103868"/>
            <a:ext cx="10515600" cy="1325563"/>
          </a:xfrm>
        </p:spPr>
        <p:txBody>
          <a:bodyPr/>
          <a:lstStyle/>
          <a:p>
            <a:r>
              <a:rPr lang="en-GB" dirty="0">
                <a:latin typeface="HfW cursive" panose="00000500000000000000" pitchFamily="2" charset="0"/>
              </a:rPr>
              <a:t>How your children will be learning!</a:t>
            </a:r>
          </a:p>
        </p:txBody>
      </p:sp>
      <p:pic>
        <p:nvPicPr>
          <p:cNvPr id="4" name="Picture 3">
            <a:extLst>
              <a:ext uri="{FF2B5EF4-FFF2-40B4-BE49-F238E27FC236}">
                <a16:creationId xmlns:a16="http://schemas.microsoft.com/office/drawing/2014/main" id="{8B6EE422-5FE2-686E-4BE9-2C54B1367F2D}"/>
              </a:ext>
            </a:extLst>
          </p:cNvPr>
          <p:cNvPicPr>
            <a:picLocks noChangeAspect="1"/>
          </p:cNvPicPr>
          <p:nvPr/>
        </p:nvPicPr>
        <p:blipFill>
          <a:blip r:embed="rId2"/>
          <a:stretch>
            <a:fillRect/>
          </a:stretch>
        </p:blipFill>
        <p:spPr>
          <a:xfrm>
            <a:off x="6206064" y="935272"/>
            <a:ext cx="4109275" cy="5818860"/>
          </a:xfrm>
          <a:prstGeom prst="rect">
            <a:avLst/>
          </a:prstGeom>
        </p:spPr>
      </p:pic>
      <p:sp>
        <p:nvSpPr>
          <p:cNvPr id="6" name="TextBox 5">
            <a:extLst>
              <a:ext uri="{FF2B5EF4-FFF2-40B4-BE49-F238E27FC236}">
                <a16:creationId xmlns:a16="http://schemas.microsoft.com/office/drawing/2014/main" id="{7518304D-FC87-82FA-94AD-C178D72E4C75}"/>
              </a:ext>
            </a:extLst>
          </p:cNvPr>
          <p:cNvSpPr txBox="1"/>
          <p:nvPr/>
        </p:nvSpPr>
        <p:spPr>
          <a:xfrm>
            <a:off x="345582" y="2569149"/>
            <a:ext cx="5640355" cy="1719702"/>
          </a:xfrm>
          <a:prstGeom prst="rect">
            <a:avLst/>
          </a:prstGeom>
          <a:noFill/>
          <a:ln>
            <a:solidFill>
              <a:schemeClr val="tx1"/>
            </a:solidFill>
          </a:ln>
        </p:spPr>
        <p:txBody>
          <a:bodyPr wrap="square" rtlCol="0">
            <a:spAutoFit/>
          </a:bodyPr>
          <a:lstStyle/>
          <a:p>
            <a:pPr>
              <a:lnSpc>
                <a:spcPct val="150000"/>
              </a:lnSpc>
            </a:pPr>
            <a:r>
              <a:rPr lang="en-GB" dirty="0">
                <a:latin typeface="HfW cursive" panose="00000500000000000000" pitchFamily="2" charset="0"/>
              </a:rPr>
              <a:t>Do now - retrieve something they have learnt</a:t>
            </a:r>
          </a:p>
          <a:p>
            <a:pPr>
              <a:lnSpc>
                <a:spcPct val="150000"/>
              </a:lnSpc>
            </a:pPr>
            <a:r>
              <a:rPr lang="en-GB" dirty="0">
                <a:latin typeface="HfW cursive" panose="00000500000000000000" pitchFamily="2" charset="0"/>
              </a:rPr>
              <a:t>I do - teach them something new </a:t>
            </a:r>
          </a:p>
          <a:p>
            <a:pPr>
              <a:lnSpc>
                <a:spcPct val="150000"/>
              </a:lnSpc>
            </a:pPr>
            <a:r>
              <a:rPr lang="en-GB" dirty="0">
                <a:latin typeface="HfW cursive" panose="00000500000000000000" pitchFamily="2" charset="0"/>
              </a:rPr>
              <a:t>We do - guided practice </a:t>
            </a:r>
          </a:p>
          <a:p>
            <a:pPr>
              <a:lnSpc>
                <a:spcPct val="150000"/>
              </a:lnSpc>
            </a:pPr>
            <a:r>
              <a:rPr lang="en-GB" dirty="0">
                <a:latin typeface="HfW cursive" panose="00000500000000000000" pitchFamily="2" charset="0"/>
              </a:rPr>
              <a:t>You do - independent practice</a:t>
            </a:r>
          </a:p>
        </p:txBody>
      </p:sp>
      <p:sp>
        <p:nvSpPr>
          <p:cNvPr id="7" name="TextBox 6">
            <a:extLst>
              <a:ext uri="{FF2B5EF4-FFF2-40B4-BE49-F238E27FC236}">
                <a16:creationId xmlns:a16="http://schemas.microsoft.com/office/drawing/2014/main" id="{950EA876-0435-870E-43E3-74709ADBB744}"/>
              </a:ext>
            </a:extLst>
          </p:cNvPr>
          <p:cNvSpPr txBox="1"/>
          <p:nvPr/>
        </p:nvSpPr>
        <p:spPr>
          <a:xfrm>
            <a:off x="62727" y="6211669"/>
            <a:ext cx="6206064" cy="646331"/>
          </a:xfrm>
          <a:prstGeom prst="rect">
            <a:avLst/>
          </a:prstGeom>
          <a:noFill/>
        </p:spPr>
        <p:txBody>
          <a:bodyPr wrap="square" rtlCol="0">
            <a:spAutoFit/>
          </a:bodyPr>
          <a:lstStyle/>
          <a:p>
            <a:r>
              <a:rPr lang="en-GB" dirty="0">
                <a:latin typeface="HfW cursive" panose="00000500000000000000" pitchFamily="2" charset="0"/>
              </a:rPr>
              <a:t>Please take a handout about </a:t>
            </a:r>
            <a:r>
              <a:rPr lang="en-GB" dirty="0" err="1">
                <a:latin typeface="HfW cursive" panose="00000500000000000000" pitchFamily="2" charset="0"/>
              </a:rPr>
              <a:t>Rosenshine’s</a:t>
            </a:r>
            <a:r>
              <a:rPr lang="en-GB" dirty="0">
                <a:latin typeface="HfW cursive" panose="00000500000000000000" pitchFamily="2" charset="0"/>
              </a:rPr>
              <a:t> principles and how we will be using them in class!</a:t>
            </a:r>
          </a:p>
        </p:txBody>
      </p:sp>
    </p:spTree>
    <p:extLst>
      <p:ext uri="{BB962C8B-B14F-4D97-AF65-F5344CB8AC3E}">
        <p14:creationId xmlns:p14="http://schemas.microsoft.com/office/powerpoint/2010/main" val="3450338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Behaviour</a:t>
            </a:r>
          </a:p>
        </p:txBody>
      </p:sp>
      <p:sp>
        <p:nvSpPr>
          <p:cNvPr id="3" name="Content Placeholder 2"/>
          <p:cNvSpPr>
            <a:spLocks noGrp="1"/>
          </p:cNvSpPr>
          <p:nvPr>
            <p:ph idx="1"/>
          </p:nvPr>
        </p:nvSpPr>
        <p:spPr>
          <a:xfrm>
            <a:off x="838200" y="1393824"/>
            <a:ext cx="10515600" cy="5146675"/>
          </a:xfrm>
        </p:spPr>
        <p:txBody>
          <a:bodyPr>
            <a:noAutofit/>
          </a:bodyPr>
          <a:lstStyle/>
          <a:p>
            <a:pPr marL="0" indent="0">
              <a:lnSpc>
                <a:spcPct val="150000"/>
              </a:lnSpc>
              <a:buNone/>
            </a:pPr>
            <a:r>
              <a:rPr lang="en-GB" sz="1800" dirty="0">
                <a:latin typeface="HfW cursive" panose="00000500000000000000" pitchFamily="2" charset="0"/>
              </a:rPr>
              <a:t>We have high expectations of behaviour. This is set out in our behaviour policy. It can be found on our school website.</a:t>
            </a:r>
          </a:p>
          <a:p>
            <a:pPr marL="0" indent="0">
              <a:lnSpc>
                <a:spcPct val="150000"/>
              </a:lnSpc>
              <a:buNone/>
            </a:pPr>
            <a:r>
              <a:rPr lang="en-GB" sz="1800" dirty="0">
                <a:latin typeface="HfW cursive" panose="00000500000000000000" pitchFamily="2" charset="0"/>
              </a:rPr>
              <a:t>Good behaviour is rewarded with:  </a:t>
            </a:r>
          </a:p>
          <a:p>
            <a:pPr>
              <a:lnSpc>
                <a:spcPct val="150000"/>
              </a:lnSpc>
            </a:pPr>
            <a:r>
              <a:rPr lang="en-GB" sz="1800" dirty="0">
                <a:latin typeface="HfW cursive" panose="00000500000000000000" pitchFamily="2" charset="0"/>
              </a:rPr>
              <a:t>Whole school House Point reward system (Saint Houses)</a:t>
            </a:r>
          </a:p>
          <a:p>
            <a:pPr>
              <a:lnSpc>
                <a:spcPct val="150000"/>
              </a:lnSpc>
            </a:pPr>
            <a:r>
              <a:rPr lang="en-GB" sz="1800" dirty="0">
                <a:latin typeface="HfW cursive" panose="00000500000000000000" pitchFamily="2" charset="0"/>
              </a:rPr>
              <a:t>Golden Book entry and assembly</a:t>
            </a:r>
          </a:p>
          <a:p>
            <a:pPr>
              <a:lnSpc>
                <a:spcPct val="150000"/>
              </a:lnSpc>
            </a:pPr>
            <a:r>
              <a:rPr lang="en-GB" sz="1800" dirty="0">
                <a:latin typeface="HfW cursive" panose="00000500000000000000" pitchFamily="2" charset="0"/>
              </a:rPr>
              <a:t>Golden break time</a:t>
            </a:r>
          </a:p>
          <a:p>
            <a:pPr>
              <a:lnSpc>
                <a:spcPct val="150000"/>
              </a:lnSpc>
            </a:pPr>
            <a:r>
              <a:rPr lang="en-GB" sz="1800" dirty="0">
                <a:latin typeface="HfW cursive" panose="00000500000000000000" pitchFamily="2" charset="0"/>
              </a:rPr>
              <a:t>Marvellous me message or a phone call home</a:t>
            </a:r>
          </a:p>
          <a:p>
            <a:pPr>
              <a:lnSpc>
                <a:spcPct val="150000"/>
              </a:lnSpc>
            </a:pPr>
            <a:r>
              <a:rPr lang="en-GB" sz="1800" dirty="0">
                <a:latin typeface="HfW cursive" panose="00000500000000000000" pitchFamily="2" charset="0"/>
              </a:rPr>
              <a:t>Visit to another teacher/HT/DHT/AHT for commendation</a:t>
            </a:r>
          </a:p>
          <a:p>
            <a:pPr marL="0" indent="0">
              <a:lnSpc>
                <a:spcPct val="150000"/>
              </a:lnSpc>
              <a:buNone/>
            </a:pPr>
            <a:r>
              <a:rPr lang="en-GB" sz="1800" dirty="0">
                <a:latin typeface="HfW cursive" panose="00000500000000000000" pitchFamily="2" charset="0"/>
              </a:rPr>
              <a:t>This year we are really promoting positive learning behaviours and will also celebrate your child’s demonstration of these behaviours during Pupil Review Meetings. </a:t>
            </a:r>
          </a:p>
        </p:txBody>
      </p:sp>
    </p:spTree>
    <p:extLst>
      <p:ext uri="{BB962C8B-B14F-4D97-AF65-F5344CB8AC3E}">
        <p14:creationId xmlns:p14="http://schemas.microsoft.com/office/powerpoint/2010/main" val="6042257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Behaviour</a:t>
            </a:r>
          </a:p>
        </p:txBody>
      </p:sp>
      <p:sp>
        <p:nvSpPr>
          <p:cNvPr id="3" name="Content Placeholder 2"/>
          <p:cNvSpPr>
            <a:spLocks noGrp="1"/>
          </p:cNvSpPr>
          <p:nvPr>
            <p:ph idx="1"/>
          </p:nvPr>
        </p:nvSpPr>
        <p:spPr/>
        <p:txBody>
          <a:bodyPr>
            <a:normAutofit fontScale="77500" lnSpcReduction="20000"/>
          </a:bodyPr>
          <a:lstStyle/>
          <a:p>
            <a:pPr marL="0" indent="0">
              <a:lnSpc>
                <a:spcPct val="170000"/>
              </a:lnSpc>
              <a:buNone/>
            </a:pPr>
            <a:r>
              <a:rPr lang="en-GB" b="1" u="sng" dirty="0">
                <a:latin typeface="HfW cursive" panose="00000500000000000000" pitchFamily="2" charset="0"/>
              </a:rPr>
              <a:t>Responding to inappropriate behaviour</a:t>
            </a:r>
            <a:endParaRPr lang="en-GB" dirty="0">
              <a:latin typeface="HfW cursive" panose="00000500000000000000" pitchFamily="2" charset="0"/>
            </a:endParaRPr>
          </a:p>
          <a:p>
            <a:pPr marL="0" indent="0">
              <a:lnSpc>
                <a:spcPct val="170000"/>
              </a:lnSpc>
              <a:buNone/>
            </a:pPr>
            <a:r>
              <a:rPr lang="en-GB" dirty="0">
                <a:latin typeface="HfW cursive" panose="00000500000000000000" pitchFamily="2" charset="0"/>
              </a:rPr>
              <a:t>Staff will respond to inappropriate behaviour predictably, promptly and in a consistent, fair and proportionate manner so that pupils know with certainty that inappropriate behaviour will always be addressed. </a:t>
            </a:r>
          </a:p>
          <a:p>
            <a:pPr marL="0" indent="0">
              <a:lnSpc>
                <a:spcPct val="170000"/>
              </a:lnSpc>
              <a:buNone/>
            </a:pPr>
            <a:endParaRPr lang="en-GB" dirty="0">
              <a:latin typeface="HfW cursive" panose="00000500000000000000" pitchFamily="2" charset="0"/>
            </a:endParaRPr>
          </a:p>
          <a:p>
            <a:pPr marL="0" indent="0">
              <a:lnSpc>
                <a:spcPct val="170000"/>
              </a:lnSpc>
              <a:buNone/>
            </a:pPr>
            <a:r>
              <a:rPr lang="en-GB" dirty="0">
                <a:latin typeface="HfW cursive" panose="00000500000000000000" pitchFamily="2" charset="0"/>
              </a:rPr>
              <a:t>At OLW, we have a ‘stepped approach’ for addressing low level behaviours:</a:t>
            </a:r>
            <a:endParaRPr lang="en-GB" b="1" dirty="0">
              <a:latin typeface="HfW cursive" panose="00000500000000000000" pitchFamily="2" charset="0"/>
            </a:endParaRPr>
          </a:p>
        </p:txBody>
      </p:sp>
    </p:spTree>
    <p:extLst>
      <p:ext uri="{BB962C8B-B14F-4D97-AF65-F5344CB8AC3E}">
        <p14:creationId xmlns:p14="http://schemas.microsoft.com/office/powerpoint/2010/main" val="19749074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6B06BF-96B5-EBC4-CCAB-9372D4C0F8A1}"/>
              </a:ext>
            </a:extLst>
          </p:cNvPr>
          <p:cNvSpPr>
            <a:spLocks noGrp="1"/>
          </p:cNvSpPr>
          <p:nvPr>
            <p:ph idx="1"/>
          </p:nvPr>
        </p:nvSpPr>
        <p:spPr>
          <a:xfrm>
            <a:off x="74645" y="158620"/>
            <a:ext cx="12036490" cy="6568751"/>
          </a:xfrm>
        </p:spPr>
        <p:txBody>
          <a:bodyPr>
            <a:noAutofit/>
          </a:bodyPr>
          <a:lstStyle/>
          <a:p>
            <a:pPr marL="0" indent="0">
              <a:lnSpc>
                <a:spcPct val="170000"/>
              </a:lnSpc>
              <a:buNone/>
            </a:pPr>
            <a:r>
              <a:rPr lang="en-GB" sz="1100" b="1" dirty="0">
                <a:latin typeface="HfW cursive" panose="00000500000000000000" pitchFamily="2" charset="0"/>
              </a:rPr>
              <a:t>Step 1 - Reminder </a:t>
            </a:r>
          </a:p>
          <a:p>
            <a:pPr marL="0" indent="0">
              <a:lnSpc>
                <a:spcPct val="170000"/>
              </a:lnSpc>
              <a:buNone/>
            </a:pPr>
            <a:r>
              <a:rPr lang="en-GB" sz="1100" dirty="0">
                <a:latin typeface="HfW cursive" panose="00000500000000000000" pitchFamily="2" charset="0"/>
              </a:rPr>
              <a:t>A child is told that their behaviour is inappropriate (label behaviour) and the impact that it is having on others. They will be offered a chance to change their behaviour and make a good choice.</a:t>
            </a:r>
          </a:p>
          <a:p>
            <a:pPr marL="0" indent="0">
              <a:lnSpc>
                <a:spcPct val="170000"/>
              </a:lnSpc>
              <a:buNone/>
            </a:pPr>
            <a:r>
              <a:rPr lang="en-GB" sz="1100" b="1" dirty="0">
                <a:latin typeface="HfW cursive" panose="00000500000000000000" pitchFamily="2" charset="0"/>
              </a:rPr>
              <a:t>Step 2 - Verbal Warning</a:t>
            </a:r>
          </a:p>
          <a:p>
            <a:pPr marL="0" indent="0">
              <a:lnSpc>
                <a:spcPct val="170000"/>
              </a:lnSpc>
              <a:buNone/>
            </a:pPr>
            <a:r>
              <a:rPr lang="en-GB" sz="1100" dirty="0">
                <a:latin typeface="HfW cursive" panose="00000500000000000000" pitchFamily="2" charset="0"/>
              </a:rPr>
              <a:t>The child is reminded that their behaviour (label behaviour) is still inappropriate and how it is impacting on others. They will be given another chance to change their behaviour and make a good choice.</a:t>
            </a:r>
          </a:p>
          <a:p>
            <a:pPr marL="0" indent="0">
              <a:lnSpc>
                <a:spcPct val="170000"/>
              </a:lnSpc>
              <a:buNone/>
            </a:pPr>
            <a:r>
              <a:rPr lang="en-GB" sz="1100" b="1" dirty="0">
                <a:latin typeface="HfW cursive" panose="00000500000000000000" pitchFamily="2" charset="0"/>
              </a:rPr>
              <a:t>Step 3 - Calm Time</a:t>
            </a:r>
          </a:p>
          <a:p>
            <a:pPr marL="0" indent="0">
              <a:lnSpc>
                <a:spcPct val="170000"/>
              </a:lnSpc>
              <a:buNone/>
            </a:pPr>
            <a:r>
              <a:rPr lang="en-GB" sz="1100" dirty="0">
                <a:latin typeface="HfW cursive" panose="00000500000000000000" pitchFamily="2" charset="0"/>
              </a:rPr>
              <a:t>The child is given some time out in a buddy class, pod room or at the side of the playground. It is a few minutes for the pupil to calm down and reflect on their behaviour.</a:t>
            </a:r>
          </a:p>
          <a:p>
            <a:pPr marL="0" indent="0">
              <a:lnSpc>
                <a:spcPct val="170000"/>
              </a:lnSpc>
              <a:buNone/>
            </a:pPr>
            <a:r>
              <a:rPr lang="en-GB" sz="1100" b="1" dirty="0">
                <a:latin typeface="HfW cursive" panose="00000500000000000000" pitchFamily="2" charset="0"/>
              </a:rPr>
              <a:t>Step 4 - Repair</a:t>
            </a:r>
          </a:p>
          <a:p>
            <a:pPr marL="0" indent="0">
              <a:lnSpc>
                <a:spcPct val="170000"/>
              </a:lnSpc>
              <a:buNone/>
            </a:pPr>
            <a:r>
              <a:rPr lang="en-GB" sz="1100" dirty="0">
                <a:latin typeface="HfW cursive" panose="00000500000000000000" pitchFamily="2" charset="0"/>
              </a:rPr>
              <a:t>A discussion using restorative language takes place at break time with the child.</a:t>
            </a:r>
          </a:p>
          <a:p>
            <a:pPr marL="0" indent="0">
              <a:lnSpc>
                <a:spcPct val="170000"/>
              </a:lnSpc>
              <a:buNone/>
            </a:pPr>
            <a:r>
              <a:rPr lang="en-GB" sz="1100" dirty="0">
                <a:latin typeface="HfW cursive" panose="00000500000000000000" pitchFamily="2" charset="0"/>
              </a:rPr>
              <a:t>1. What happened?</a:t>
            </a:r>
          </a:p>
          <a:p>
            <a:pPr marL="0" indent="0">
              <a:lnSpc>
                <a:spcPct val="170000"/>
              </a:lnSpc>
              <a:buNone/>
            </a:pPr>
            <a:r>
              <a:rPr lang="en-GB" sz="1100" dirty="0">
                <a:latin typeface="HfW cursive" panose="00000500000000000000" pitchFamily="2" charset="0"/>
              </a:rPr>
              <a:t>2. How were you feeling at the time?</a:t>
            </a:r>
          </a:p>
          <a:p>
            <a:pPr marL="0" indent="0">
              <a:lnSpc>
                <a:spcPct val="170000"/>
              </a:lnSpc>
              <a:buNone/>
            </a:pPr>
            <a:r>
              <a:rPr lang="en-GB" sz="1100" dirty="0">
                <a:latin typeface="HfW cursive" panose="00000500000000000000" pitchFamily="2" charset="0"/>
              </a:rPr>
              <a:t>3. How has it affected others?</a:t>
            </a:r>
          </a:p>
          <a:p>
            <a:pPr marL="0" indent="0">
              <a:lnSpc>
                <a:spcPct val="170000"/>
              </a:lnSpc>
              <a:buNone/>
            </a:pPr>
            <a:r>
              <a:rPr lang="en-GB" sz="1100" dirty="0">
                <a:latin typeface="HfW cursive" panose="00000500000000000000" pitchFamily="2" charset="0"/>
              </a:rPr>
              <a:t>4. What could you do next time?</a:t>
            </a:r>
          </a:p>
          <a:p>
            <a:pPr marL="0" indent="0">
              <a:lnSpc>
                <a:spcPct val="170000"/>
              </a:lnSpc>
              <a:buNone/>
            </a:pPr>
            <a:r>
              <a:rPr lang="en-GB" sz="1100" dirty="0">
                <a:latin typeface="HfW cursive" panose="00000500000000000000" pitchFamily="2" charset="0"/>
              </a:rPr>
              <a:t>5. How can this be repaired?</a:t>
            </a:r>
          </a:p>
          <a:p>
            <a:pPr marL="0" indent="0">
              <a:lnSpc>
                <a:spcPct val="170000"/>
              </a:lnSpc>
              <a:buNone/>
            </a:pPr>
            <a:r>
              <a:rPr lang="en-GB" sz="1100" dirty="0">
                <a:latin typeface="HfW cursive" panose="00000500000000000000" pitchFamily="2" charset="0"/>
              </a:rPr>
              <a:t>The repair may involve an appropriate sanction. This will be communicated to parents by the class teacher</a:t>
            </a:r>
            <a:r>
              <a:rPr lang="en-GB" sz="1800" dirty="0">
                <a:latin typeface="HfW cursive" panose="00000500000000000000" pitchFamily="2" charset="0"/>
              </a:rPr>
              <a:t>.</a:t>
            </a:r>
          </a:p>
        </p:txBody>
      </p:sp>
    </p:spTree>
    <p:extLst>
      <p:ext uri="{BB962C8B-B14F-4D97-AF65-F5344CB8AC3E}">
        <p14:creationId xmlns:p14="http://schemas.microsoft.com/office/powerpoint/2010/main" val="1950855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Uniform</a:t>
            </a:r>
          </a:p>
        </p:txBody>
      </p:sp>
      <p:sp>
        <p:nvSpPr>
          <p:cNvPr id="3" name="Content Placeholder 2"/>
          <p:cNvSpPr>
            <a:spLocks noGrp="1"/>
          </p:cNvSpPr>
          <p:nvPr>
            <p:ph idx="1"/>
          </p:nvPr>
        </p:nvSpPr>
        <p:spPr>
          <a:xfrm>
            <a:off x="0" y="1380931"/>
            <a:ext cx="12192000" cy="4796032"/>
          </a:xfrm>
        </p:spPr>
        <p:txBody>
          <a:bodyPr>
            <a:normAutofit fontScale="25000" lnSpcReduction="20000"/>
          </a:bodyPr>
          <a:lstStyle/>
          <a:p>
            <a:pPr marL="0" indent="0">
              <a:lnSpc>
                <a:spcPct val="150000"/>
              </a:lnSpc>
              <a:buNone/>
            </a:pPr>
            <a:r>
              <a:rPr lang="en-GB" sz="5600" dirty="0">
                <a:latin typeface="HfW cursive" panose="00000500000000000000" pitchFamily="2" charset="0"/>
              </a:rPr>
              <a:t>Please ensure that your child wears the correct school and PE uniform and that all uniform is labelled clearly: </a:t>
            </a:r>
          </a:p>
          <a:p>
            <a:pPr>
              <a:lnSpc>
                <a:spcPct val="150000"/>
              </a:lnSpc>
            </a:pPr>
            <a:r>
              <a:rPr lang="en-GB" sz="5600" dirty="0">
                <a:latin typeface="HfW cursive" panose="00000500000000000000" pitchFamily="2" charset="0"/>
              </a:rPr>
              <a:t>Light blue short-sleeve/long sleeve shirt with collar and school badge </a:t>
            </a:r>
          </a:p>
          <a:p>
            <a:pPr>
              <a:lnSpc>
                <a:spcPct val="150000"/>
              </a:lnSpc>
            </a:pPr>
            <a:r>
              <a:rPr lang="en-GB" sz="5600" dirty="0">
                <a:latin typeface="HfW cursive" panose="00000500000000000000" pitchFamily="2" charset="0"/>
              </a:rPr>
              <a:t>School tie (all year)</a:t>
            </a:r>
          </a:p>
          <a:p>
            <a:pPr>
              <a:lnSpc>
                <a:spcPct val="150000"/>
              </a:lnSpc>
            </a:pPr>
            <a:r>
              <a:rPr lang="en-GB" sz="5600" dirty="0">
                <a:latin typeface="HfW cursive" panose="00000500000000000000" pitchFamily="2" charset="0"/>
              </a:rPr>
              <a:t>Blue V neck jumper/blue cardigan with gold stripe on the collar</a:t>
            </a:r>
          </a:p>
          <a:p>
            <a:pPr>
              <a:lnSpc>
                <a:spcPct val="150000"/>
              </a:lnSpc>
            </a:pPr>
            <a:r>
              <a:rPr lang="en-GB" sz="5600" dirty="0">
                <a:latin typeface="HfW cursive" panose="00000500000000000000" pitchFamily="2" charset="0"/>
              </a:rPr>
              <a:t>Dark grey school trousers or dark grey school shorts</a:t>
            </a:r>
          </a:p>
          <a:p>
            <a:pPr>
              <a:lnSpc>
                <a:spcPct val="150000"/>
              </a:lnSpc>
            </a:pPr>
            <a:r>
              <a:rPr lang="en-GB" sz="5600" dirty="0">
                <a:latin typeface="HfW cursive" panose="00000500000000000000" pitchFamily="2" charset="0"/>
              </a:rPr>
              <a:t>Dark grey skirt</a:t>
            </a:r>
          </a:p>
          <a:p>
            <a:pPr>
              <a:lnSpc>
                <a:spcPct val="150000"/>
              </a:lnSpc>
            </a:pPr>
            <a:r>
              <a:rPr lang="en-GB" sz="5600" dirty="0">
                <a:latin typeface="HfW cursive" panose="00000500000000000000" pitchFamily="2" charset="0"/>
              </a:rPr>
              <a:t>Dark grey socks </a:t>
            </a:r>
          </a:p>
          <a:p>
            <a:pPr>
              <a:lnSpc>
                <a:spcPct val="150000"/>
              </a:lnSpc>
            </a:pPr>
            <a:r>
              <a:rPr lang="en-GB" sz="5600" dirty="0">
                <a:latin typeface="HfW cursive" panose="00000500000000000000" pitchFamily="2" charset="0"/>
              </a:rPr>
              <a:t>Black shoes (no trainers)</a:t>
            </a:r>
          </a:p>
          <a:p>
            <a:pPr>
              <a:lnSpc>
                <a:spcPct val="150000"/>
              </a:lnSpc>
            </a:pPr>
            <a:r>
              <a:rPr lang="en-GB" sz="5600" dirty="0">
                <a:latin typeface="HfW cursive" panose="00000500000000000000" pitchFamily="2" charset="0"/>
              </a:rPr>
              <a:t>If children have had their ears pierced, they may wear a simple gold/silver stud earing. No diamond or character earrings please.</a:t>
            </a:r>
          </a:p>
          <a:p>
            <a:pPr>
              <a:lnSpc>
                <a:spcPct val="150000"/>
              </a:lnSpc>
            </a:pPr>
            <a:r>
              <a:rPr lang="en-GB" sz="5600" dirty="0">
                <a:latin typeface="HfW cursive" panose="00000500000000000000" pitchFamily="2" charset="0"/>
              </a:rPr>
              <a:t>Hair accessories - simple and plain blue.</a:t>
            </a:r>
          </a:p>
          <a:p>
            <a:pPr>
              <a:lnSpc>
                <a:spcPct val="150000"/>
              </a:lnSpc>
            </a:pPr>
            <a:r>
              <a:rPr lang="en-GB" sz="5600" dirty="0">
                <a:latin typeface="HfW cursive" panose="00000500000000000000" pitchFamily="2" charset="0"/>
              </a:rPr>
              <a:t>Small rucksack style bag - this must fit in school lockers.</a:t>
            </a:r>
          </a:p>
          <a:p>
            <a:pPr>
              <a:lnSpc>
                <a:spcPct val="150000"/>
              </a:lnSpc>
            </a:pPr>
            <a:r>
              <a:rPr lang="en-GB" sz="5600" dirty="0">
                <a:latin typeface="HfW cursive" panose="00000500000000000000" pitchFamily="2" charset="0"/>
              </a:rPr>
              <a:t>SUMMER - Light blue gingham dress/white socks</a:t>
            </a:r>
            <a:endParaRPr lang="en-GB" sz="5600" dirty="0">
              <a:solidFill>
                <a:srgbClr val="00B050"/>
              </a:solidFill>
              <a:latin typeface="HfW cursive" panose="00000500000000000000" pitchFamily="2" charset="0"/>
            </a:endParaRPr>
          </a:p>
          <a:p>
            <a:pPr>
              <a:lnSpc>
                <a:spcPct val="150000"/>
              </a:lnSpc>
            </a:pPr>
            <a:r>
              <a:rPr lang="en-GB" sz="5600" dirty="0">
                <a:latin typeface="HfW cursive" panose="00000500000000000000" pitchFamily="2" charset="0"/>
              </a:rPr>
              <a:t>No nail polish please.</a:t>
            </a:r>
          </a:p>
          <a:p>
            <a:pPr marL="0" indent="0">
              <a:buNone/>
            </a:pPr>
            <a:endParaRPr lang="en-GB" dirty="0"/>
          </a:p>
        </p:txBody>
      </p:sp>
    </p:spTree>
    <p:extLst>
      <p:ext uri="{BB962C8B-B14F-4D97-AF65-F5344CB8AC3E}">
        <p14:creationId xmlns:p14="http://schemas.microsoft.com/office/powerpoint/2010/main" val="23168185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Water bottles</a:t>
            </a:r>
          </a:p>
        </p:txBody>
      </p:sp>
      <p:sp>
        <p:nvSpPr>
          <p:cNvPr id="3" name="Content Placeholder 2"/>
          <p:cNvSpPr>
            <a:spLocks noGrp="1"/>
          </p:cNvSpPr>
          <p:nvPr>
            <p:ph idx="1"/>
          </p:nvPr>
        </p:nvSpPr>
        <p:spPr/>
        <p:txBody>
          <a:bodyPr/>
          <a:lstStyle/>
          <a:p>
            <a:r>
              <a:rPr lang="en-GB" dirty="0">
                <a:latin typeface="HfW cursive" panose="00000500000000000000" pitchFamily="2" charset="0"/>
              </a:rPr>
              <a:t>These should contain water, not juice.</a:t>
            </a:r>
          </a:p>
          <a:p>
            <a:pPr marL="0" indent="0">
              <a:buNone/>
            </a:pPr>
            <a:endParaRPr lang="en-GB" dirty="0">
              <a:latin typeface="HfW cursive" panose="00000500000000000000" pitchFamily="2" charset="0"/>
            </a:endParaRPr>
          </a:p>
          <a:p>
            <a:r>
              <a:rPr lang="en-GB" dirty="0">
                <a:latin typeface="HfW cursive" panose="00000500000000000000" pitchFamily="2" charset="0"/>
              </a:rPr>
              <a:t>Please can we ask that children use smaller water bottles as these fit the water towers.</a:t>
            </a:r>
          </a:p>
          <a:p>
            <a:pPr marL="0" indent="0">
              <a:buNone/>
            </a:pPr>
            <a:endParaRPr lang="en-GB" dirty="0">
              <a:latin typeface="HfW cursive" panose="00000500000000000000" pitchFamily="2" charset="0"/>
            </a:endParaRPr>
          </a:p>
          <a:p>
            <a:r>
              <a:rPr lang="en-GB" dirty="0">
                <a:latin typeface="HfW cursive" panose="00000500000000000000" pitchFamily="2" charset="0"/>
              </a:rPr>
              <a:t>Please can we also remind you to send your child with a water bottle - we can provide a plastic cup but please try and remember a bottle!</a:t>
            </a:r>
          </a:p>
        </p:txBody>
      </p:sp>
    </p:spTree>
    <p:extLst>
      <p:ext uri="{BB962C8B-B14F-4D97-AF65-F5344CB8AC3E}">
        <p14:creationId xmlns:p14="http://schemas.microsoft.com/office/powerpoint/2010/main" val="3052639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Sharing and Resolving Concerns</a:t>
            </a:r>
          </a:p>
        </p:txBody>
      </p:sp>
      <p:sp>
        <p:nvSpPr>
          <p:cNvPr id="3" name="Content Placeholder 2"/>
          <p:cNvSpPr>
            <a:spLocks noGrp="1"/>
          </p:cNvSpPr>
          <p:nvPr>
            <p:ph idx="1"/>
          </p:nvPr>
        </p:nvSpPr>
        <p:spPr>
          <a:xfrm>
            <a:off x="838200" y="1419224"/>
            <a:ext cx="10515600" cy="5146675"/>
          </a:xfrm>
        </p:spPr>
        <p:txBody>
          <a:bodyPr>
            <a:normAutofit lnSpcReduction="10000"/>
          </a:bodyPr>
          <a:lstStyle/>
          <a:p>
            <a:pPr marL="0" indent="0">
              <a:lnSpc>
                <a:spcPct val="170000"/>
              </a:lnSpc>
              <a:buNone/>
            </a:pPr>
            <a:r>
              <a:rPr lang="en-GB" sz="1800" dirty="0">
                <a:latin typeface="HfW cursive" panose="00000500000000000000" pitchFamily="2" charset="0"/>
              </a:rPr>
              <a:t>A reminder that we have clear pathways to ensure a concern you may have is quickly and effectively resolved. The pathway is:</a:t>
            </a:r>
          </a:p>
          <a:p>
            <a:pPr marL="0" indent="0">
              <a:lnSpc>
                <a:spcPct val="170000"/>
              </a:lnSpc>
              <a:buNone/>
            </a:pPr>
            <a:r>
              <a:rPr lang="en-GB" sz="1800" b="1" dirty="0">
                <a:latin typeface="HfW cursive" panose="00000500000000000000" pitchFamily="2" charset="0"/>
              </a:rPr>
              <a:t>Stage 1:</a:t>
            </a:r>
            <a:r>
              <a:rPr lang="en-GB" sz="1800" dirty="0">
                <a:latin typeface="HfW cursive" panose="00000500000000000000" pitchFamily="2" charset="0"/>
              </a:rPr>
              <a:t> </a:t>
            </a:r>
          </a:p>
          <a:p>
            <a:pPr marL="0" indent="0">
              <a:lnSpc>
                <a:spcPct val="170000"/>
              </a:lnSpc>
              <a:buNone/>
            </a:pPr>
            <a:r>
              <a:rPr lang="en-GB" sz="1800" dirty="0">
                <a:latin typeface="HfW cursive" panose="00000500000000000000" pitchFamily="2" charset="0"/>
              </a:rPr>
              <a:t>Discuss your concern with your child’s class teacher. They will work with you to discuss and resolve your concern. Please allow sufficient time for this process to be completed. </a:t>
            </a:r>
          </a:p>
          <a:p>
            <a:pPr marL="0" indent="0">
              <a:lnSpc>
                <a:spcPct val="170000"/>
              </a:lnSpc>
              <a:buNone/>
            </a:pPr>
            <a:r>
              <a:rPr lang="en-GB" sz="1800" b="1" dirty="0">
                <a:latin typeface="HfW cursive" panose="00000500000000000000" pitchFamily="2" charset="0"/>
              </a:rPr>
              <a:t>Stage 2:</a:t>
            </a:r>
            <a:r>
              <a:rPr lang="en-GB" sz="1800" dirty="0">
                <a:latin typeface="HfW cursive" panose="00000500000000000000" pitchFamily="2" charset="0"/>
              </a:rPr>
              <a:t> </a:t>
            </a:r>
          </a:p>
          <a:p>
            <a:pPr marL="0" indent="0">
              <a:lnSpc>
                <a:spcPct val="170000"/>
              </a:lnSpc>
              <a:buNone/>
            </a:pPr>
            <a:r>
              <a:rPr lang="en-GB" sz="1800" dirty="0">
                <a:latin typeface="HfW cursive" panose="00000500000000000000" pitchFamily="2" charset="0"/>
              </a:rPr>
              <a:t>Please escalate your concern to your child’s Phase Leader who will consider your concern and review the response given by your child’s class teacher. The Phase Leader for academic year 2025-2026 is:</a:t>
            </a:r>
          </a:p>
          <a:p>
            <a:pPr marL="0" indent="0">
              <a:lnSpc>
                <a:spcPct val="170000"/>
              </a:lnSpc>
              <a:buNone/>
            </a:pPr>
            <a:r>
              <a:rPr lang="en-GB" sz="1800" dirty="0">
                <a:latin typeface="HfW cursive" panose="00000500000000000000" pitchFamily="2" charset="0"/>
              </a:rPr>
              <a:t>Middle Phase (Year 3 and Year 4) Miss Yarnold</a:t>
            </a:r>
          </a:p>
        </p:txBody>
      </p:sp>
    </p:spTree>
    <p:extLst>
      <p:ext uri="{BB962C8B-B14F-4D97-AF65-F5344CB8AC3E}">
        <p14:creationId xmlns:p14="http://schemas.microsoft.com/office/powerpoint/2010/main" val="779435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Sharing and Resolving Concerns</a:t>
            </a:r>
          </a:p>
        </p:txBody>
      </p:sp>
      <p:sp>
        <p:nvSpPr>
          <p:cNvPr id="3" name="Content Placeholder 2"/>
          <p:cNvSpPr>
            <a:spLocks noGrp="1"/>
          </p:cNvSpPr>
          <p:nvPr>
            <p:ph idx="1"/>
          </p:nvPr>
        </p:nvSpPr>
        <p:spPr>
          <a:xfrm>
            <a:off x="149289" y="1825625"/>
            <a:ext cx="11877869" cy="4351338"/>
          </a:xfrm>
        </p:spPr>
        <p:txBody>
          <a:bodyPr>
            <a:noAutofit/>
          </a:bodyPr>
          <a:lstStyle/>
          <a:p>
            <a:pPr marL="0" indent="0">
              <a:lnSpc>
                <a:spcPct val="170000"/>
              </a:lnSpc>
              <a:buNone/>
            </a:pPr>
            <a:r>
              <a:rPr lang="en-GB" sz="1800" b="1" dirty="0">
                <a:latin typeface="HfW cursive" panose="00000500000000000000" pitchFamily="2" charset="0"/>
              </a:rPr>
              <a:t>Stage 3:</a:t>
            </a:r>
          </a:p>
          <a:p>
            <a:pPr marL="0" indent="0">
              <a:lnSpc>
                <a:spcPct val="170000"/>
              </a:lnSpc>
              <a:buNone/>
            </a:pPr>
            <a:r>
              <a:rPr lang="en-GB" sz="1800" dirty="0">
                <a:latin typeface="HfW cursive" panose="00000500000000000000" pitchFamily="2" charset="0"/>
              </a:rPr>
              <a:t>Please escalate your concern to Mrs Ashcroft (Deputy Headteacher) if your child is in Early and Lower Phase and Mrs Ashcroft, Deputy Headteacher if your child is in Middle and Upper Phase. Mrs Ashcroft will consider your concern and review the responses given by your child’s class teacher and your child’s Phase Leader. Please complete a parent escalation form at this stage available from the class teacher.</a:t>
            </a:r>
          </a:p>
          <a:p>
            <a:pPr marL="0" indent="0">
              <a:lnSpc>
                <a:spcPct val="170000"/>
              </a:lnSpc>
              <a:buNone/>
            </a:pPr>
            <a:r>
              <a:rPr lang="en-GB" sz="1800" b="1" dirty="0">
                <a:latin typeface="HfW cursive" panose="00000500000000000000" pitchFamily="2" charset="0"/>
              </a:rPr>
              <a:t>Stage 4</a:t>
            </a:r>
            <a:r>
              <a:rPr lang="en-GB" sz="1800" dirty="0">
                <a:latin typeface="HfW cursive" panose="00000500000000000000" pitchFamily="2" charset="0"/>
              </a:rPr>
              <a:t>: </a:t>
            </a:r>
          </a:p>
          <a:p>
            <a:pPr marL="0" indent="0">
              <a:lnSpc>
                <a:spcPct val="170000"/>
              </a:lnSpc>
              <a:buNone/>
            </a:pPr>
            <a:r>
              <a:rPr lang="en-GB" sz="1800" dirty="0">
                <a:latin typeface="HfW cursive" panose="00000500000000000000" pitchFamily="2" charset="0"/>
              </a:rPr>
              <a:t>Make a formal complaint following the School’s Complaint Policy (available on our website). Mrs </a:t>
            </a:r>
            <a:r>
              <a:rPr lang="en-GB" sz="1800" dirty="0" err="1">
                <a:latin typeface="HfW cursive" panose="00000500000000000000" pitchFamily="2" charset="0"/>
              </a:rPr>
              <a:t>Enstone</a:t>
            </a:r>
            <a:r>
              <a:rPr lang="en-GB" sz="1800" dirty="0">
                <a:latin typeface="HfW cursive" panose="00000500000000000000" pitchFamily="2" charset="0"/>
              </a:rPr>
              <a:t> will consider your complaint and review the responses given  by Mrs Ashcroft, your child’s Phase Leader and their class teacher.</a:t>
            </a:r>
          </a:p>
          <a:p>
            <a:pPr marL="0" indent="0">
              <a:lnSpc>
                <a:spcPct val="170000"/>
              </a:lnSpc>
              <a:buNone/>
            </a:pPr>
            <a:endParaRPr lang="en-GB" sz="1800" dirty="0">
              <a:solidFill>
                <a:srgbClr val="00B050"/>
              </a:solidFill>
              <a:latin typeface="HfW cursive" panose="00000500000000000000" pitchFamily="2" charset="0"/>
            </a:endParaRPr>
          </a:p>
          <a:p>
            <a:pPr marL="0" indent="0">
              <a:lnSpc>
                <a:spcPct val="170000"/>
              </a:lnSpc>
              <a:buNone/>
            </a:pPr>
            <a:r>
              <a:rPr lang="en-GB" sz="1800" dirty="0">
                <a:latin typeface="HfW cursive" panose="00000500000000000000" pitchFamily="2" charset="0"/>
              </a:rPr>
              <a:t>Please trust us, we will follow procedures but please be respectful of decisions or outcomes.</a:t>
            </a:r>
          </a:p>
        </p:txBody>
      </p:sp>
    </p:spTree>
    <p:extLst>
      <p:ext uri="{BB962C8B-B14F-4D97-AF65-F5344CB8AC3E}">
        <p14:creationId xmlns:p14="http://schemas.microsoft.com/office/powerpoint/2010/main" val="37470493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SEND</a:t>
            </a:r>
          </a:p>
        </p:txBody>
      </p:sp>
      <p:sp>
        <p:nvSpPr>
          <p:cNvPr id="3" name="Content Placeholder 2"/>
          <p:cNvSpPr>
            <a:spLocks noGrp="1"/>
          </p:cNvSpPr>
          <p:nvPr>
            <p:ph idx="1"/>
          </p:nvPr>
        </p:nvSpPr>
        <p:spPr/>
        <p:txBody>
          <a:bodyPr/>
          <a:lstStyle/>
          <a:p>
            <a:pPr marL="0" indent="0">
              <a:buNone/>
            </a:pPr>
            <a:r>
              <a:rPr lang="en-GB" dirty="0">
                <a:latin typeface="HfW cursive" panose="00000500000000000000" pitchFamily="2" charset="0"/>
              </a:rPr>
              <a:t>Mrs Churchill is our SENCO. </a:t>
            </a:r>
          </a:p>
          <a:p>
            <a:pPr marL="0" indent="0">
              <a:buNone/>
            </a:pPr>
            <a:endParaRPr lang="en-GB" dirty="0"/>
          </a:p>
          <a:p>
            <a:pPr marL="0" indent="0">
              <a:buNone/>
            </a:pPr>
            <a:r>
              <a:rPr lang="en-GB" dirty="0">
                <a:latin typeface="HfW cursive" panose="00000500000000000000" pitchFamily="2" charset="0"/>
              </a:rPr>
              <a:t>Please do make an appointment with her and your child’s class teacher if you feel your child has an underlying need or if you are concerned about behaviours at home.</a:t>
            </a:r>
          </a:p>
        </p:txBody>
      </p:sp>
    </p:spTree>
    <p:extLst>
      <p:ext uri="{BB962C8B-B14F-4D97-AF65-F5344CB8AC3E}">
        <p14:creationId xmlns:p14="http://schemas.microsoft.com/office/powerpoint/2010/main" val="8278893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Safeguarding</a:t>
            </a:r>
          </a:p>
        </p:txBody>
      </p:sp>
      <p:sp>
        <p:nvSpPr>
          <p:cNvPr id="3" name="Content Placeholder 2"/>
          <p:cNvSpPr>
            <a:spLocks noGrp="1"/>
          </p:cNvSpPr>
          <p:nvPr>
            <p:ph idx="1"/>
          </p:nvPr>
        </p:nvSpPr>
        <p:spPr/>
        <p:txBody>
          <a:bodyPr>
            <a:normAutofit fontScale="62500" lnSpcReduction="20000"/>
          </a:bodyPr>
          <a:lstStyle/>
          <a:p>
            <a:pPr marL="0" indent="0">
              <a:lnSpc>
                <a:spcPct val="170000"/>
              </a:lnSpc>
              <a:buNone/>
            </a:pPr>
            <a:r>
              <a:rPr lang="en-GB" dirty="0">
                <a:latin typeface="HfW cursive" panose="00000500000000000000" pitchFamily="2" charset="0"/>
              </a:rPr>
              <a:t>At Our Lady of the Wayside we recognise our moral and statutory responsibility to safeguard and promote the welfare of all pupils. We endeavour to provide a safe and welcoming environment where children are respected and valued. We are alert to the signs of abuse and neglect and follow our procedures to ensure that children receive effective support, protection and justice. Safeguarding our children is the responsibility of every member of staff at OLW. </a:t>
            </a:r>
          </a:p>
          <a:p>
            <a:pPr marL="0" indent="0">
              <a:lnSpc>
                <a:spcPct val="170000"/>
              </a:lnSpc>
              <a:buNone/>
            </a:pPr>
            <a:r>
              <a:rPr lang="en-GB" dirty="0">
                <a:latin typeface="HfW cursive" panose="00000500000000000000" pitchFamily="2" charset="0"/>
              </a:rPr>
              <a:t>Our Lady of the Wayside has policies in place for Safeguarding, Child Protection and Behaviour which are read and adhered to by all staff. Visitors, supply teachers etc. must familiarise themselves with the school’s requirements regarding child protection, safeguarding and behavioural expectations. </a:t>
            </a:r>
          </a:p>
        </p:txBody>
      </p:sp>
    </p:spTree>
    <p:extLst>
      <p:ext uri="{BB962C8B-B14F-4D97-AF65-F5344CB8AC3E}">
        <p14:creationId xmlns:p14="http://schemas.microsoft.com/office/powerpoint/2010/main" val="18625540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Safeguarding</a:t>
            </a:r>
          </a:p>
        </p:txBody>
      </p:sp>
      <p:sp>
        <p:nvSpPr>
          <p:cNvPr id="3" name="Content Placeholder 2"/>
          <p:cNvSpPr>
            <a:spLocks noGrp="1"/>
          </p:cNvSpPr>
          <p:nvPr>
            <p:ph idx="1"/>
          </p:nvPr>
        </p:nvSpPr>
        <p:spPr>
          <a:xfrm>
            <a:off x="130629" y="1825625"/>
            <a:ext cx="11859208" cy="4351338"/>
          </a:xfrm>
        </p:spPr>
        <p:txBody>
          <a:bodyPr>
            <a:noAutofit/>
          </a:bodyPr>
          <a:lstStyle/>
          <a:p>
            <a:pPr marL="0" indent="0">
              <a:lnSpc>
                <a:spcPct val="170000"/>
              </a:lnSpc>
              <a:buNone/>
            </a:pPr>
            <a:r>
              <a:rPr lang="en-GB" sz="1800" dirty="0">
                <a:latin typeface="HfW cursive" panose="00000500000000000000" pitchFamily="2" charset="0"/>
              </a:rPr>
              <a:t>We have a dedicated safeguarding team who work together to ensure the safety of all children at OLW.</a:t>
            </a:r>
          </a:p>
          <a:p>
            <a:pPr marL="0" indent="0">
              <a:lnSpc>
                <a:spcPct val="170000"/>
              </a:lnSpc>
              <a:buNone/>
            </a:pPr>
            <a:r>
              <a:rPr lang="en-GB" sz="1800" dirty="0">
                <a:latin typeface="HfW cursive" panose="00000500000000000000" pitchFamily="2" charset="0"/>
              </a:rPr>
              <a:t>The school has four named DSL’s (Designated Safeguarding Leads) for Child Protection: </a:t>
            </a:r>
          </a:p>
          <a:p>
            <a:pPr marL="0" indent="0">
              <a:lnSpc>
                <a:spcPct val="170000"/>
              </a:lnSpc>
              <a:buNone/>
            </a:pPr>
            <a:r>
              <a:rPr lang="en-GB" sz="1800" dirty="0">
                <a:latin typeface="HfW cursive" panose="00000500000000000000" pitchFamily="2" charset="0"/>
              </a:rPr>
              <a:t>Mrs Enstone (Headteacher)</a:t>
            </a:r>
          </a:p>
          <a:p>
            <a:pPr marL="0" indent="0">
              <a:lnSpc>
                <a:spcPct val="170000"/>
              </a:lnSpc>
              <a:buNone/>
            </a:pPr>
            <a:r>
              <a:rPr lang="en-GB" sz="1800" dirty="0">
                <a:latin typeface="HfW cursive" panose="00000500000000000000" pitchFamily="2" charset="0"/>
              </a:rPr>
              <a:t>Mrs Ashcroft (Deputy Headteacher)</a:t>
            </a:r>
          </a:p>
          <a:p>
            <a:pPr marL="0" indent="0">
              <a:lnSpc>
                <a:spcPct val="170000"/>
              </a:lnSpc>
              <a:buNone/>
            </a:pPr>
            <a:r>
              <a:rPr lang="en-GB" sz="1800" dirty="0">
                <a:latin typeface="HfW cursive" panose="00000500000000000000" pitchFamily="2" charset="0"/>
              </a:rPr>
              <a:t>Mrs Compton (Y1 Teacher) </a:t>
            </a:r>
          </a:p>
          <a:p>
            <a:pPr marL="0" indent="0">
              <a:lnSpc>
                <a:spcPct val="170000"/>
              </a:lnSpc>
              <a:buNone/>
            </a:pPr>
            <a:r>
              <a:rPr lang="en-GB" sz="1800" dirty="0">
                <a:latin typeface="HfW cursive" panose="00000500000000000000" pitchFamily="2" charset="0"/>
              </a:rPr>
              <a:t>Mrs Lloyd (Family Support Manager). </a:t>
            </a:r>
            <a:endParaRPr lang="en-GB" sz="1800" dirty="0">
              <a:solidFill>
                <a:srgbClr val="00B050"/>
              </a:solidFill>
              <a:latin typeface="HfW cursive" panose="00000500000000000000" pitchFamily="2" charset="0"/>
            </a:endParaRPr>
          </a:p>
          <a:p>
            <a:pPr marL="0" indent="0">
              <a:lnSpc>
                <a:spcPct val="170000"/>
              </a:lnSpc>
              <a:buNone/>
            </a:pPr>
            <a:r>
              <a:rPr lang="en-GB" sz="1800" dirty="0">
                <a:latin typeface="HfW cursive" panose="00000500000000000000" pitchFamily="2" charset="0"/>
              </a:rPr>
              <a:t>If your child sustains an injury such as a bruise, please inform us about how this has happened as we will be required to investigate as part of our safeguarding procedures.</a:t>
            </a:r>
          </a:p>
        </p:txBody>
      </p:sp>
    </p:spTree>
    <p:extLst>
      <p:ext uri="{BB962C8B-B14F-4D97-AF65-F5344CB8AC3E}">
        <p14:creationId xmlns:p14="http://schemas.microsoft.com/office/powerpoint/2010/main" val="38963402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A533D-BD2E-DB24-6079-79A384F98F88}"/>
              </a:ext>
            </a:extLst>
          </p:cNvPr>
          <p:cNvSpPr>
            <a:spLocks noGrp="1"/>
          </p:cNvSpPr>
          <p:nvPr>
            <p:ph type="title"/>
          </p:nvPr>
        </p:nvSpPr>
        <p:spPr/>
        <p:txBody>
          <a:bodyPr/>
          <a:lstStyle/>
          <a:p>
            <a:pPr algn="ctr"/>
            <a:r>
              <a:rPr lang="en-GB" dirty="0">
                <a:latin typeface="HfW cursive" panose="00000500000000000000" pitchFamily="2" charset="0"/>
              </a:rPr>
              <a:t>Children’s social media and online safety</a:t>
            </a:r>
          </a:p>
        </p:txBody>
      </p:sp>
      <p:sp>
        <p:nvSpPr>
          <p:cNvPr id="6" name="Content Placeholder 5">
            <a:extLst>
              <a:ext uri="{FF2B5EF4-FFF2-40B4-BE49-F238E27FC236}">
                <a16:creationId xmlns:a16="http://schemas.microsoft.com/office/drawing/2014/main" id="{841A6680-4972-1FB8-C925-DF472FBE38C3}"/>
              </a:ext>
            </a:extLst>
          </p:cNvPr>
          <p:cNvSpPr>
            <a:spLocks noGrp="1"/>
          </p:cNvSpPr>
          <p:nvPr>
            <p:ph idx="1"/>
          </p:nvPr>
        </p:nvSpPr>
        <p:spPr>
          <a:xfrm>
            <a:off x="121298" y="1825625"/>
            <a:ext cx="11887200" cy="4351338"/>
          </a:xfrm>
        </p:spPr>
        <p:txBody>
          <a:bodyPr>
            <a:noAutofit/>
          </a:bodyPr>
          <a:lstStyle/>
          <a:p>
            <a:pPr marL="0" indent="0">
              <a:lnSpc>
                <a:spcPct val="170000"/>
              </a:lnSpc>
              <a:buNone/>
            </a:pPr>
            <a:r>
              <a:rPr lang="en-GB" sz="1600" dirty="0">
                <a:latin typeface="HfW cursive" panose="00000500000000000000" pitchFamily="2" charset="0"/>
              </a:rPr>
              <a:t>Parents should be mindful when creating social media accounts for their children using an incorrect date of birth. For example, if a parent registers an 8-year-old as 13 in order to access a platform like Snapchat, by the time the child actually turns 13, the app will assume they are 18. This can expose the child to content, features, and interactions intended only for adults, including inappropriate or harmful material.</a:t>
            </a:r>
          </a:p>
          <a:p>
            <a:pPr marL="0" indent="0">
              <a:lnSpc>
                <a:spcPct val="170000"/>
              </a:lnSpc>
              <a:buNone/>
            </a:pPr>
            <a:r>
              <a:rPr lang="en-GB" sz="1600" dirty="0">
                <a:latin typeface="HfW cursive" panose="00000500000000000000" pitchFamily="2" charset="0"/>
              </a:rPr>
              <a:t>Accurate age settings are critical to ensure children are protected online and only access content that is age-appropriate.</a:t>
            </a:r>
          </a:p>
          <a:p>
            <a:pPr marL="0" indent="0">
              <a:lnSpc>
                <a:spcPct val="170000"/>
              </a:lnSpc>
              <a:buNone/>
            </a:pPr>
            <a:r>
              <a:rPr lang="en-GB" sz="1600" b="1" dirty="0">
                <a:latin typeface="HfW cursive" panose="00000500000000000000" pitchFamily="2" charset="0"/>
              </a:rPr>
              <a:t>Why Age Matters on Social Media</a:t>
            </a:r>
          </a:p>
          <a:p>
            <a:pPr>
              <a:lnSpc>
                <a:spcPct val="170000"/>
              </a:lnSpc>
            </a:pPr>
            <a:r>
              <a:rPr lang="en-GB" sz="1600" dirty="0">
                <a:latin typeface="HfW cursive" panose="00000500000000000000" pitchFamily="2" charset="0"/>
              </a:rPr>
              <a:t>Social media platforms set minimum age requirements (often 13+) to protect children.</a:t>
            </a:r>
          </a:p>
          <a:p>
            <a:pPr>
              <a:lnSpc>
                <a:spcPct val="170000"/>
              </a:lnSpc>
            </a:pPr>
            <a:r>
              <a:rPr lang="en-GB" sz="1600" dirty="0">
                <a:latin typeface="HfW cursive" panose="00000500000000000000" pitchFamily="2" charset="0"/>
              </a:rPr>
              <a:t>When parents enter a false age to create an account, it may seem harmless, but it can have serious long-term consequences.</a:t>
            </a:r>
          </a:p>
        </p:txBody>
      </p:sp>
    </p:spTree>
    <p:extLst>
      <p:ext uri="{BB962C8B-B14F-4D97-AF65-F5344CB8AC3E}">
        <p14:creationId xmlns:p14="http://schemas.microsoft.com/office/powerpoint/2010/main" val="12009295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B5C8F-66F7-3F12-F2A4-867064AFBED6}"/>
              </a:ext>
            </a:extLst>
          </p:cNvPr>
          <p:cNvSpPr>
            <a:spLocks noGrp="1"/>
          </p:cNvSpPr>
          <p:nvPr>
            <p:ph type="title"/>
          </p:nvPr>
        </p:nvSpPr>
        <p:spPr/>
        <p:txBody>
          <a:bodyPr/>
          <a:lstStyle/>
          <a:p>
            <a:pPr algn="ctr"/>
            <a:r>
              <a:rPr lang="en-GB" dirty="0">
                <a:latin typeface="HfW cursive" panose="00000500000000000000" pitchFamily="2" charset="0"/>
              </a:rPr>
              <a:t>Children’s social media and online safety</a:t>
            </a:r>
          </a:p>
        </p:txBody>
      </p:sp>
      <p:sp>
        <p:nvSpPr>
          <p:cNvPr id="3" name="Content Placeholder 2">
            <a:extLst>
              <a:ext uri="{FF2B5EF4-FFF2-40B4-BE49-F238E27FC236}">
                <a16:creationId xmlns:a16="http://schemas.microsoft.com/office/drawing/2014/main" id="{02C95C52-5B2F-AAE7-AD86-3ED38B7DA167}"/>
              </a:ext>
            </a:extLst>
          </p:cNvPr>
          <p:cNvSpPr>
            <a:spLocks noGrp="1"/>
          </p:cNvSpPr>
          <p:nvPr>
            <p:ph idx="1"/>
          </p:nvPr>
        </p:nvSpPr>
        <p:spPr>
          <a:xfrm>
            <a:off x="74645" y="1825625"/>
            <a:ext cx="11980506" cy="4351338"/>
          </a:xfrm>
        </p:spPr>
        <p:txBody>
          <a:bodyPr>
            <a:normAutofit fontScale="25000" lnSpcReduction="20000"/>
          </a:bodyPr>
          <a:lstStyle/>
          <a:p>
            <a:pPr marL="0" indent="0">
              <a:lnSpc>
                <a:spcPct val="170000"/>
              </a:lnSpc>
              <a:buNone/>
            </a:pPr>
            <a:r>
              <a:rPr lang="en-GB" sz="7200" b="1" dirty="0">
                <a:latin typeface="HfW cursive" panose="00000500000000000000" pitchFamily="2" charset="0"/>
              </a:rPr>
              <a:t>Safer Alternatives</a:t>
            </a:r>
          </a:p>
          <a:p>
            <a:pPr marL="0" indent="0">
              <a:lnSpc>
                <a:spcPct val="170000"/>
              </a:lnSpc>
              <a:buNone/>
            </a:pPr>
            <a:r>
              <a:rPr lang="en-GB" sz="7200" dirty="0">
                <a:latin typeface="HfW cursive" panose="00000500000000000000" pitchFamily="2" charset="0"/>
              </a:rPr>
              <a:t>✅ Wait until your child is the appropriate age before opening accounts.</a:t>
            </a:r>
          </a:p>
          <a:p>
            <a:pPr marL="0" indent="0">
              <a:lnSpc>
                <a:spcPct val="170000"/>
              </a:lnSpc>
              <a:buNone/>
            </a:pPr>
            <a:r>
              <a:rPr lang="en-GB" sz="7200" dirty="0">
                <a:latin typeface="HfW cursive" panose="00000500000000000000" pitchFamily="2" charset="0"/>
              </a:rPr>
              <a:t>✅ Use child-friendly apps and platforms designed for younger users.</a:t>
            </a:r>
          </a:p>
          <a:p>
            <a:pPr marL="0" indent="0">
              <a:lnSpc>
                <a:spcPct val="170000"/>
              </a:lnSpc>
              <a:buNone/>
            </a:pPr>
            <a:r>
              <a:rPr lang="en-GB" sz="7200" dirty="0">
                <a:latin typeface="HfW cursive" panose="00000500000000000000" pitchFamily="2" charset="0"/>
              </a:rPr>
              <a:t>✅ Set up parental controls and privacy settings on devices.</a:t>
            </a:r>
          </a:p>
          <a:p>
            <a:pPr marL="0" indent="0">
              <a:lnSpc>
                <a:spcPct val="170000"/>
              </a:lnSpc>
              <a:buNone/>
            </a:pPr>
            <a:r>
              <a:rPr lang="en-GB" sz="7200" dirty="0">
                <a:latin typeface="HfW cursive" panose="00000500000000000000" pitchFamily="2" charset="0"/>
              </a:rPr>
              <a:t>✅ Talk openly with your child about online safety, peer pressure, and boundaries.</a:t>
            </a:r>
          </a:p>
          <a:p>
            <a:pPr marL="0" indent="0">
              <a:lnSpc>
                <a:spcPct val="170000"/>
              </a:lnSpc>
              <a:buNone/>
            </a:pPr>
            <a:r>
              <a:rPr lang="en-GB" sz="7200" dirty="0">
                <a:latin typeface="HfW cursive" panose="00000500000000000000" pitchFamily="2" charset="0"/>
              </a:rPr>
              <a:t>✅ Regularly check in on their digital activity in a supportive way.</a:t>
            </a:r>
          </a:p>
          <a:p>
            <a:pPr marL="0" indent="0">
              <a:lnSpc>
                <a:spcPct val="170000"/>
              </a:lnSpc>
              <a:buNone/>
            </a:pPr>
            <a:r>
              <a:rPr lang="en-GB" sz="7200" b="1" dirty="0">
                <a:latin typeface="HfW cursive" panose="00000500000000000000" pitchFamily="2" charset="0"/>
              </a:rPr>
              <a:t>Key Takeaway</a:t>
            </a:r>
          </a:p>
          <a:p>
            <a:pPr marL="0" indent="0">
              <a:lnSpc>
                <a:spcPct val="170000"/>
              </a:lnSpc>
              <a:buNone/>
            </a:pPr>
            <a:r>
              <a:rPr lang="en-GB" sz="7200" dirty="0">
                <a:latin typeface="HfW cursive" panose="00000500000000000000" pitchFamily="2" charset="0"/>
              </a:rPr>
              <a:t>Always use your child’s real age when creating accounts. It helps platforms provide the right level of protection and ensures children only access content that is safe and appropriate.</a:t>
            </a:r>
          </a:p>
          <a:p>
            <a:pPr marL="0" indent="0">
              <a:lnSpc>
                <a:spcPct val="170000"/>
              </a:lnSpc>
              <a:buNone/>
            </a:pPr>
            <a:endParaRPr lang="en-GB" sz="7200" dirty="0">
              <a:latin typeface="HfW cursive" panose="00000500000000000000" pitchFamily="2" charset="0"/>
            </a:endParaRPr>
          </a:p>
          <a:p>
            <a:pPr marL="0" indent="0">
              <a:lnSpc>
                <a:spcPct val="170000"/>
              </a:lnSpc>
              <a:buNone/>
            </a:pPr>
            <a:r>
              <a:rPr lang="en-GB" sz="7200" dirty="0">
                <a:latin typeface="HfW cursive" panose="00000500000000000000" pitchFamily="2" charset="0"/>
              </a:rPr>
              <a:t>This information will be emailed to you!</a:t>
            </a:r>
          </a:p>
          <a:p>
            <a:pPr marL="0" indent="0">
              <a:buNone/>
            </a:pPr>
            <a:endParaRPr lang="en-GB" dirty="0"/>
          </a:p>
        </p:txBody>
      </p:sp>
    </p:spTree>
    <p:extLst>
      <p:ext uri="{BB962C8B-B14F-4D97-AF65-F5344CB8AC3E}">
        <p14:creationId xmlns:p14="http://schemas.microsoft.com/office/powerpoint/2010/main" val="1841538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Sacramental Preparation</a:t>
            </a:r>
          </a:p>
        </p:txBody>
      </p:sp>
      <p:sp>
        <p:nvSpPr>
          <p:cNvPr id="3" name="Content Placeholder 2"/>
          <p:cNvSpPr>
            <a:spLocks noGrp="1"/>
          </p:cNvSpPr>
          <p:nvPr>
            <p:ph idx="1"/>
          </p:nvPr>
        </p:nvSpPr>
        <p:spPr/>
        <p:txBody>
          <a:bodyPr/>
          <a:lstStyle/>
          <a:p>
            <a:pPr marL="0" indent="0">
              <a:buNone/>
            </a:pPr>
            <a:r>
              <a:rPr lang="en-GB" dirty="0">
                <a:latin typeface="HfW cursive" panose="00000500000000000000" pitchFamily="2" charset="0"/>
              </a:rPr>
              <a:t>There will be separate parent meetings about sacramental preparation.</a:t>
            </a:r>
          </a:p>
          <a:p>
            <a:pPr marL="0" indent="0">
              <a:buNone/>
            </a:pPr>
            <a:endParaRPr lang="en-GB" dirty="0">
              <a:latin typeface="HfW cursive" panose="00000500000000000000" pitchFamily="2" charset="0"/>
            </a:endParaRPr>
          </a:p>
          <a:p>
            <a:pPr marL="0" indent="0">
              <a:buNone/>
            </a:pPr>
            <a:r>
              <a:rPr lang="en-GB" dirty="0">
                <a:latin typeface="HfW cursive" panose="00000500000000000000" pitchFamily="2" charset="0"/>
              </a:rPr>
              <a:t>Please may all parents attend the First Holy Communion meeting on 29</a:t>
            </a:r>
            <a:r>
              <a:rPr lang="en-GB" baseline="30000" dirty="0">
                <a:latin typeface="HfW cursive" panose="00000500000000000000" pitchFamily="2" charset="0"/>
              </a:rPr>
              <a:t>th</a:t>
            </a:r>
            <a:r>
              <a:rPr lang="en-GB" dirty="0">
                <a:latin typeface="HfW cursive" panose="00000500000000000000" pitchFamily="2" charset="0"/>
              </a:rPr>
              <a:t> September at 3.30pm. </a:t>
            </a:r>
          </a:p>
          <a:p>
            <a:pPr marL="0" indent="0">
              <a:buNone/>
            </a:pPr>
            <a:endParaRPr lang="en-GB" dirty="0">
              <a:latin typeface="HfW cursive" panose="00000500000000000000" pitchFamily="2" charset="0"/>
            </a:endParaRPr>
          </a:p>
          <a:p>
            <a:pPr marL="0" indent="0">
              <a:buNone/>
            </a:pPr>
            <a:r>
              <a:rPr lang="en-GB" dirty="0">
                <a:latin typeface="HfW cursive" panose="00000500000000000000" pitchFamily="2" charset="0"/>
              </a:rPr>
              <a:t>It will take place in the school hall and gives you all the relevant information regarding your child’s sacramental preparation.</a:t>
            </a:r>
          </a:p>
        </p:txBody>
      </p:sp>
    </p:spTree>
    <p:extLst>
      <p:ext uri="{BB962C8B-B14F-4D97-AF65-F5344CB8AC3E}">
        <p14:creationId xmlns:p14="http://schemas.microsoft.com/office/powerpoint/2010/main" val="1848768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Pupil Premium</a:t>
            </a:r>
          </a:p>
        </p:txBody>
      </p:sp>
      <p:sp>
        <p:nvSpPr>
          <p:cNvPr id="3" name="Content Placeholder 2"/>
          <p:cNvSpPr>
            <a:spLocks noGrp="1"/>
          </p:cNvSpPr>
          <p:nvPr>
            <p:ph idx="1"/>
          </p:nvPr>
        </p:nvSpPr>
        <p:spPr/>
        <p:txBody>
          <a:bodyPr>
            <a:normAutofit fontScale="92500" lnSpcReduction="10000"/>
          </a:bodyPr>
          <a:lstStyle/>
          <a:p>
            <a:pPr marL="0" indent="0">
              <a:lnSpc>
                <a:spcPct val="150000"/>
              </a:lnSpc>
              <a:buNone/>
            </a:pPr>
            <a:r>
              <a:rPr lang="en-GB" dirty="0">
                <a:latin typeface="HfW cursive" panose="00000500000000000000" pitchFamily="2" charset="0"/>
              </a:rPr>
              <a:t>If your child is eligible for ‘free school meals’ and you register them for this, we’ll receive extra funding called ‘pupil premium’. We use this extra money to improve the educational provision and resources at the school. </a:t>
            </a:r>
          </a:p>
          <a:p>
            <a:pPr marL="0" indent="0">
              <a:lnSpc>
                <a:spcPct val="150000"/>
              </a:lnSpc>
              <a:buNone/>
            </a:pPr>
            <a:endParaRPr lang="en-GB" dirty="0">
              <a:latin typeface="HfW cursive" panose="00000500000000000000" pitchFamily="2" charset="0"/>
            </a:endParaRPr>
          </a:p>
          <a:p>
            <a:pPr marL="0" indent="0">
              <a:lnSpc>
                <a:spcPct val="150000"/>
              </a:lnSpc>
              <a:buNone/>
            </a:pPr>
            <a:r>
              <a:rPr lang="en-GB" dirty="0">
                <a:latin typeface="HfW cursive" panose="00000500000000000000" pitchFamily="2" charset="0"/>
              </a:rPr>
              <a:t>If you want to find out if your child is eligible for this and how to apply, please see Mrs Chambers in the school office. </a:t>
            </a:r>
          </a:p>
          <a:p>
            <a:pPr marL="0" indent="0">
              <a:buNone/>
            </a:pPr>
            <a:endParaRPr lang="en-GB" dirty="0">
              <a:solidFill>
                <a:srgbClr val="00B050"/>
              </a:solidFill>
            </a:endParaRPr>
          </a:p>
        </p:txBody>
      </p:sp>
    </p:spTree>
    <p:extLst>
      <p:ext uri="{BB962C8B-B14F-4D97-AF65-F5344CB8AC3E}">
        <p14:creationId xmlns:p14="http://schemas.microsoft.com/office/powerpoint/2010/main" val="36325402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HfW cursive" panose="00000500000000000000" pitchFamily="2" charset="0"/>
              </a:rPr>
              <a:t>Notices and questions</a:t>
            </a:r>
          </a:p>
        </p:txBody>
      </p:sp>
      <p:sp>
        <p:nvSpPr>
          <p:cNvPr id="3" name="Content Placeholder 2"/>
          <p:cNvSpPr>
            <a:spLocks noGrp="1"/>
          </p:cNvSpPr>
          <p:nvPr>
            <p:ph idx="1"/>
          </p:nvPr>
        </p:nvSpPr>
        <p:spPr/>
        <p:txBody>
          <a:bodyPr>
            <a:normAutofit fontScale="92500" lnSpcReduction="20000"/>
          </a:bodyPr>
          <a:lstStyle/>
          <a:p>
            <a:pPr algn="ctr">
              <a:lnSpc>
                <a:spcPct val="150000"/>
              </a:lnSpc>
            </a:pPr>
            <a:r>
              <a:rPr lang="en-GB" dirty="0">
                <a:latin typeface="HfW cursive" panose="00000500000000000000" pitchFamily="2" charset="0"/>
              </a:rPr>
              <a:t>If your child has any reading/school library books at home, please bring them in as soon as possible.</a:t>
            </a:r>
          </a:p>
          <a:p>
            <a:pPr algn="ctr">
              <a:lnSpc>
                <a:spcPct val="150000"/>
              </a:lnSpc>
            </a:pPr>
            <a:r>
              <a:rPr lang="en-GB" dirty="0">
                <a:latin typeface="HfW cursive" panose="00000500000000000000" pitchFamily="2" charset="0"/>
              </a:rPr>
              <a:t>Please remember to pre-order your child’s lunch online.</a:t>
            </a:r>
          </a:p>
          <a:p>
            <a:pPr marL="0" indent="0" algn="ctr">
              <a:lnSpc>
                <a:spcPct val="150000"/>
              </a:lnSpc>
              <a:buNone/>
            </a:pPr>
            <a:endParaRPr lang="en-GB" dirty="0">
              <a:latin typeface="HfW cursive" panose="00000500000000000000" pitchFamily="2" charset="0"/>
            </a:endParaRPr>
          </a:p>
          <a:p>
            <a:pPr marL="0" indent="0" algn="ctr">
              <a:lnSpc>
                <a:spcPct val="150000"/>
              </a:lnSpc>
              <a:buNone/>
            </a:pPr>
            <a:r>
              <a:rPr lang="en-GB" dirty="0">
                <a:latin typeface="HfW cursive" panose="00000500000000000000" pitchFamily="2" charset="0"/>
              </a:rPr>
              <a:t>Any questions, please ask!</a:t>
            </a:r>
          </a:p>
          <a:p>
            <a:pPr marL="0" indent="0" algn="ctr">
              <a:lnSpc>
                <a:spcPct val="150000"/>
              </a:lnSpc>
              <a:buNone/>
            </a:pPr>
            <a:r>
              <a:rPr lang="en-GB" dirty="0">
                <a:latin typeface="HfW cursive" panose="00000500000000000000" pitchFamily="2" charset="0"/>
              </a:rPr>
              <a:t>Thank you for attending the Parent Information Meeting for Y3.</a:t>
            </a:r>
          </a:p>
        </p:txBody>
      </p:sp>
    </p:spTree>
    <p:extLst>
      <p:ext uri="{BB962C8B-B14F-4D97-AF65-F5344CB8AC3E}">
        <p14:creationId xmlns:p14="http://schemas.microsoft.com/office/powerpoint/2010/main" val="25148978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683</TotalTime>
  <Words>2633</Words>
  <Application>Microsoft Office PowerPoint</Application>
  <PresentationFormat>Widescreen</PresentationFormat>
  <Paragraphs>197</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HfW cursive</vt:lpstr>
      <vt:lpstr>Office Theme</vt:lpstr>
      <vt:lpstr>Parent Information Meeting for Year 3</vt:lpstr>
      <vt:lpstr>Catholic Ethos</vt:lpstr>
      <vt:lpstr>Home-School Partnership</vt:lpstr>
      <vt:lpstr>Home-School Partnership</vt:lpstr>
      <vt:lpstr>Communication</vt:lpstr>
      <vt:lpstr>Attendance</vt:lpstr>
      <vt:lpstr>Punctuality</vt:lpstr>
      <vt:lpstr>Punctuality - breakfast club 8.30-8.40am</vt:lpstr>
      <vt:lpstr>The curriculum for this year</vt:lpstr>
      <vt:lpstr>PowerPoint Presentation</vt:lpstr>
      <vt:lpstr>PowerPoint Presentation</vt:lpstr>
      <vt:lpstr>Presentation of Work</vt:lpstr>
      <vt:lpstr>Presentation of Work</vt:lpstr>
      <vt:lpstr>Homework</vt:lpstr>
      <vt:lpstr>Homework</vt:lpstr>
      <vt:lpstr>Homework</vt:lpstr>
      <vt:lpstr>Shared reading tips</vt:lpstr>
      <vt:lpstr>How parents can help with homework</vt:lpstr>
      <vt:lpstr>How your children will be learning!</vt:lpstr>
      <vt:lpstr>Behaviour</vt:lpstr>
      <vt:lpstr>Behaviour</vt:lpstr>
      <vt:lpstr>PowerPoint Presentation</vt:lpstr>
      <vt:lpstr>Uniform</vt:lpstr>
      <vt:lpstr>Water bottles</vt:lpstr>
      <vt:lpstr>Sharing and Resolving Concerns</vt:lpstr>
      <vt:lpstr>Sharing and Resolving Concerns</vt:lpstr>
      <vt:lpstr>SEND</vt:lpstr>
      <vt:lpstr>Safeguarding</vt:lpstr>
      <vt:lpstr>Safeguarding</vt:lpstr>
      <vt:lpstr>Children’s social media and online safety</vt:lpstr>
      <vt:lpstr>Children’s social media and online safety</vt:lpstr>
      <vt:lpstr>Sacramental Preparation</vt:lpstr>
      <vt:lpstr>Pupil Premium</vt:lpstr>
      <vt:lpstr>Notices and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Homework</dc:title>
  <dc:creator>Carol Ashcroft</dc:creator>
  <cp:lastModifiedBy>Teresa Stanton</cp:lastModifiedBy>
  <cp:revision>44</cp:revision>
  <dcterms:created xsi:type="dcterms:W3CDTF">2023-09-17T10:37:59Z</dcterms:created>
  <dcterms:modified xsi:type="dcterms:W3CDTF">2025-09-14T10:00:56Z</dcterms:modified>
</cp:coreProperties>
</file>