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73" r:id="rId7"/>
    <p:sldId id="263" r:id="rId8"/>
    <p:sldId id="264" r:id="rId9"/>
    <p:sldId id="265" r:id="rId10"/>
    <p:sldId id="266" r:id="rId11"/>
    <p:sldId id="267" r:id="rId12"/>
    <p:sldId id="271" r:id="rId13"/>
    <p:sldId id="272" r:id="rId14"/>
    <p:sldId id="268" r:id="rId15"/>
    <p:sldId id="269"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E56C7B0-7BDF-405F-90B5-A6382587AA67}"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4260374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56C7B0-7BDF-405F-90B5-A6382587AA67}"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4285084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56C7B0-7BDF-405F-90B5-A6382587AA67}"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3694064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56C7B0-7BDF-405F-90B5-A6382587AA67}"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1990321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E56C7B0-7BDF-405F-90B5-A6382587AA67}" type="datetimeFigureOut">
              <a:rPr lang="en-GB" smtClean="0"/>
              <a:t>16/07/2026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1838372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56C7B0-7BDF-405F-90B5-A6382587AA67}" type="datetimeFigureOut">
              <a:rPr lang="en-GB" smtClean="0"/>
              <a:t>16/07/2026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2938940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56C7B0-7BDF-405F-90B5-A6382587AA67}" type="datetimeFigureOut">
              <a:rPr lang="en-GB" smtClean="0"/>
              <a:t>16/07/2026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2453263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56C7B0-7BDF-405F-90B5-A6382587AA67}"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3563805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56C7B0-7BDF-405F-90B5-A6382587AA67}"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1295914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56C7B0-7BDF-405F-90B5-A6382587AA67}"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327444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56C7B0-7BDF-405F-90B5-A6382587AA67}"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4ECE8-6A2C-4AC7-B1A8-92599994DDD4}" type="slidenum">
              <a:rPr lang="en-GB" smtClean="0"/>
              <a:t>‹#›</a:t>
            </a:fld>
            <a:endParaRPr lang="en-GB"/>
          </a:p>
        </p:txBody>
      </p:sp>
    </p:spTree>
    <p:extLst>
      <p:ext uri="{BB962C8B-B14F-4D97-AF65-F5344CB8AC3E}">
        <p14:creationId xmlns:p14="http://schemas.microsoft.com/office/powerpoint/2010/main" val="2465992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4400" y="609600"/>
            <a:ext cx="10363200" cy="5486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9B0D34C7-6657-4021-8459-7E0DE3C7B46E}" type="slidenum">
              <a:rPr lang="en-US" altLang="en-US"/>
              <a:pPr>
                <a:defRPr/>
              </a:pPr>
              <a:t>‹#›</a:t>
            </a:fld>
            <a:endParaRPr lang="en-US" altLang="en-US"/>
          </a:p>
        </p:txBody>
      </p:sp>
    </p:spTree>
    <p:extLst>
      <p:ext uri="{BB962C8B-B14F-4D97-AF65-F5344CB8AC3E}">
        <p14:creationId xmlns:p14="http://schemas.microsoft.com/office/powerpoint/2010/main" val="3481790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56C7B0-7BDF-405F-90B5-A6382587AA67}" type="datetimeFigureOut">
              <a:rPr lang="en-GB" smtClean="0"/>
              <a:t>16/07/2026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24ECE8-6A2C-4AC7-B1A8-92599994DDD4}" type="slidenum">
              <a:rPr lang="en-GB" smtClean="0"/>
              <a:t>‹#›</a:t>
            </a:fld>
            <a:endParaRPr lang="en-GB"/>
          </a:p>
        </p:txBody>
      </p:sp>
    </p:spTree>
    <p:extLst>
      <p:ext uri="{BB962C8B-B14F-4D97-AF65-F5344CB8AC3E}">
        <p14:creationId xmlns:p14="http://schemas.microsoft.com/office/powerpoint/2010/main" val="841349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438400" y="609600"/>
            <a:ext cx="7315200" cy="5486400"/>
          </a:xfrm>
        </p:spPr>
      </p:pic>
      <p:sp>
        <p:nvSpPr>
          <p:cNvPr id="4099" name="Rectangle 5"/>
          <p:cNvSpPr>
            <a:spLocks noGrp="1" noChangeArrowheads="1"/>
          </p:cNvSpPr>
          <p:nvPr>
            <p:ph type="title" idx="4294967295"/>
          </p:nvPr>
        </p:nvSpPr>
        <p:spPr>
          <a:xfrm>
            <a:off x="2279650" y="7532688"/>
            <a:ext cx="7772400" cy="1143000"/>
          </a:xfrm>
        </p:spPr>
        <p:txBody>
          <a:bodyPr/>
          <a:lstStyle/>
          <a:p>
            <a:pPr eaLnBrk="1" hangingPunct="1"/>
            <a:endParaRPr lang="en-GB" altLang="en-US"/>
          </a:p>
        </p:txBody>
      </p:sp>
      <p:sp>
        <p:nvSpPr>
          <p:cNvPr id="4100" name="Text Box 6"/>
          <p:cNvSpPr txBox="1">
            <a:spLocks noChangeArrowheads="1"/>
          </p:cNvSpPr>
          <p:nvPr/>
        </p:nvSpPr>
        <p:spPr bwMode="auto">
          <a:xfrm>
            <a:off x="6156325" y="5086351"/>
            <a:ext cx="320850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panose="02020603050405020304" pitchFamily="18" charset="0"/>
              </a:defRPr>
            </a:lvl1pPr>
            <a:lvl2pPr marL="742950" indent="-285750">
              <a:spcBef>
                <a:spcPct val="20000"/>
              </a:spcBef>
              <a:buChar char="–"/>
              <a:defRPr sz="2800">
                <a:solidFill>
                  <a:schemeClr val="tx1"/>
                </a:solidFill>
                <a:latin typeface="Times" panose="02020603050405020304" pitchFamily="18"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0"/>
              </a:spcBef>
              <a:buFontTx/>
              <a:buNone/>
            </a:pPr>
            <a:r>
              <a:rPr lang="en-GB" altLang="en-US" sz="2400" b="1" dirty="0">
                <a:solidFill>
                  <a:srgbClr val="FFFF99"/>
                </a:solidFill>
                <a:latin typeface="SassoonCRInfantMedium" pitchFamily="2" charset="0"/>
              </a:rPr>
              <a:t>Alton Castle Residential</a:t>
            </a:r>
            <a:br>
              <a:rPr lang="en-GB" altLang="en-US" sz="2400" b="1" dirty="0">
                <a:solidFill>
                  <a:srgbClr val="FFFF99"/>
                </a:solidFill>
                <a:latin typeface="SassoonCRInfantMedium" pitchFamily="2" charset="0"/>
              </a:rPr>
            </a:br>
            <a:r>
              <a:rPr lang="en-GB" altLang="en-US" sz="2400" b="1" dirty="0">
                <a:solidFill>
                  <a:srgbClr val="FFFF99"/>
                </a:solidFill>
                <a:latin typeface="SassoonCRInfantMedium" pitchFamily="2" charset="0"/>
              </a:rPr>
              <a:t>             2027</a:t>
            </a:r>
          </a:p>
        </p:txBody>
      </p:sp>
    </p:spTree>
    <p:extLst>
      <p:ext uri="{BB962C8B-B14F-4D97-AF65-F5344CB8AC3E}">
        <p14:creationId xmlns:p14="http://schemas.microsoft.com/office/powerpoint/2010/main" val="3232877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5128" name="Rectangle 512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p:cNvSpPr>
            <a:spLocks noGrp="1" noChangeArrowheads="1"/>
          </p:cNvSpPr>
          <p:nvPr>
            <p:ph type="title"/>
          </p:nvPr>
        </p:nvSpPr>
        <p:spPr>
          <a:xfrm>
            <a:off x="838200" y="365125"/>
            <a:ext cx="10515600" cy="1325563"/>
          </a:xfrm>
        </p:spPr>
        <p:txBody>
          <a:bodyPr>
            <a:normAutofit/>
          </a:bodyPr>
          <a:lstStyle/>
          <a:p>
            <a:pPr eaLnBrk="1" hangingPunct="1"/>
            <a:r>
              <a:rPr lang="en-US" altLang="en-US" sz="5400">
                <a:latin typeface="Comic Sans MS" panose="030F0702030302020204" pitchFamily="66" charset="0"/>
              </a:rPr>
              <a:t>Objectives for the visit</a:t>
            </a:r>
          </a:p>
        </p:txBody>
      </p:sp>
      <p:sp>
        <p:nvSpPr>
          <p:cNvPr id="513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3" name="Rectangle 3"/>
          <p:cNvSpPr>
            <a:spLocks noGrp="1" noChangeArrowheads="1"/>
          </p:cNvSpPr>
          <p:nvPr>
            <p:ph type="body" idx="1"/>
          </p:nvPr>
        </p:nvSpPr>
        <p:spPr>
          <a:xfrm>
            <a:off x="838200" y="1929384"/>
            <a:ext cx="10515600" cy="4251960"/>
          </a:xfrm>
        </p:spPr>
        <p:txBody>
          <a:bodyPr>
            <a:normAutofit/>
          </a:bodyPr>
          <a:lstStyle/>
          <a:p>
            <a:pPr eaLnBrk="1" hangingPunct="1"/>
            <a:r>
              <a:rPr lang="en-US" altLang="en-US" sz="2200">
                <a:latin typeface="Comic Sans MS" panose="030F0702030302020204" pitchFamily="66" charset="0"/>
              </a:rPr>
              <a:t>To enrich the personal, social, religious and spiritual development of Year 5 children</a:t>
            </a:r>
          </a:p>
          <a:p>
            <a:pPr eaLnBrk="1" hangingPunct="1"/>
            <a:r>
              <a:rPr lang="en-US" altLang="en-US" sz="2200">
                <a:latin typeface="Comic Sans MS" panose="030F0702030302020204" pitchFamily="66" charset="0"/>
              </a:rPr>
              <a:t>To encourage a deeper awareness of “God in all things”</a:t>
            </a:r>
          </a:p>
          <a:p>
            <a:pPr eaLnBrk="1" hangingPunct="1"/>
            <a:r>
              <a:rPr lang="en-US" altLang="en-US" sz="2200">
                <a:latin typeface="Comic Sans MS" panose="030F0702030302020204" pitchFamily="66" charset="0"/>
              </a:rPr>
              <a:t>To increase self-confidence and self-respect by meeting physical challenges and through team work</a:t>
            </a:r>
          </a:p>
          <a:p>
            <a:pPr eaLnBrk="1" hangingPunct="1"/>
            <a:r>
              <a:rPr lang="en-US" altLang="en-US" sz="2200">
                <a:latin typeface="Comic Sans MS" panose="030F0702030302020204" pitchFamily="66" charset="0"/>
              </a:rPr>
              <a:t>To begin process of preparation for the Sacrament of Confirmation through experience of the Catholic church beyond the parish of Our Lady of the Wayside</a:t>
            </a:r>
          </a:p>
          <a:p>
            <a:pPr eaLnBrk="1" hangingPunct="1">
              <a:buFontTx/>
              <a:buNone/>
            </a:pPr>
            <a:endParaRPr lang="en-US" altLang="en-US" sz="2200"/>
          </a:p>
        </p:txBody>
      </p:sp>
    </p:spTree>
    <p:extLst>
      <p:ext uri="{BB962C8B-B14F-4D97-AF65-F5344CB8AC3E}">
        <p14:creationId xmlns:p14="http://schemas.microsoft.com/office/powerpoint/2010/main" val="4287504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p:cNvSpPr>
            <a:spLocks noGrp="1" noChangeArrowheads="1"/>
          </p:cNvSpPr>
          <p:nvPr>
            <p:ph type="title"/>
          </p:nvPr>
        </p:nvSpPr>
        <p:spPr>
          <a:xfrm>
            <a:off x="841248" y="548640"/>
            <a:ext cx="3600860" cy="5431536"/>
          </a:xfrm>
        </p:spPr>
        <p:txBody>
          <a:bodyPr>
            <a:normAutofit/>
          </a:bodyPr>
          <a:lstStyle/>
          <a:p>
            <a:pPr eaLnBrk="1" hangingPunct="1"/>
            <a:r>
              <a:rPr lang="en-US" altLang="en-US" sz="5000">
                <a:latin typeface="Comic Sans MS" panose="030F0702030302020204" pitchFamily="66" charset="0"/>
              </a:rPr>
              <a:t>Typical 2 day programme</a:t>
            </a:r>
          </a:p>
        </p:txBody>
      </p:sp>
      <p:sp>
        <p:nvSpPr>
          <p:cNvPr id="615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7" name="Rectangle 3"/>
          <p:cNvSpPr>
            <a:spLocks noGrp="1" noChangeArrowheads="1"/>
          </p:cNvSpPr>
          <p:nvPr>
            <p:ph type="body" idx="1"/>
          </p:nvPr>
        </p:nvSpPr>
        <p:spPr>
          <a:xfrm>
            <a:off x="5126418" y="552091"/>
            <a:ext cx="6224335" cy="5431536"/>
          </a:xfrm>
        </p:spPr>
        <p:txBody>
          <a:bodyPr anchor="ctr">
            <a:normAutofit/>
          </a:bodyPr>
          <a:lstStyle/>
          <a:p>
            <a:pPr eaLnBrk="1" hangingPunct="1">
              <a:buFontTx/>
              <a:buNone/>
            </a:pPr>
            <a:r>
              <a:rPr lang="en-US" altLang="en-US" sz="2200">
                <a:latin typeface="Comic Sans MS" panose="030F0702030302020204" pitchFamily="66" charset="0"/>
              </a:rPr>
              <a:t>A selection of :</a:t>
            </a:r>
          </a:p>
          <a:p>
            <a:pPr eaLnBrk="1" hangingPunct="1"/>
            <a:r>
              <a:rPr lang="en-US" altLang="en-US" sz="2200" b="1">
                <a:latin typeface="Comic Sans MS" panose="030F0702030302020204" pitchFamily="66" charset="0"/>
              </a:rPr>
              <a:t>Nature trekking</a:t>
            </a:r>
            <a:endParaRPr lang="en-US" altLang="en-US" sz="2200">
              <a:latin typeface="Comic Sans MS" panose="030F0702030302020204" pitchFamily="66" charset="0"/>
            </a:endParaRPr>
          </a:p>
          <a:p>
            <a:pPr eaLnBrk="1" hangingPunct="1"/>
            <a:r>
              <a:rPr lang="en-US" altLang="en-US" sz="2200">
                <a:latin typeface="Comic Sans MS" panose="030F0702030302020204" pitchFamily="66" charset="0"/>
              </a:rPr>
              <a:t>Low ropes course</a:t>
            </a:r>
          </a:p>
          <a:p>
            <a:pPr eaLnBrk="1" hangingPunct="1"/>
            <a:r>
              <a:rPr lang="en-US" altLang="en-US" sz="2200">
                <a:latin typeface="Comic Sans MS" panose="030F0702030302020204" pitchFamily="66" charset="0"/>
              </a:rPr>
              <a:t>Climbing</a:t>
            </a:r>
          </a:p>
          <a:p>
            <a:pPr eaLnBrk="1" hangingPunct="1"/>
            <a:r>
              <a:rPr lang="en-US" altLang="en-US" sz="2200">
                <a:latin typeface="Comic Sans MS" panose="030F0702030302020204" pitchFamily="66" charset="0"/>
              </a:rPr>
              <a:t>Orienteering</a:t>
            </a:r>
          </a:p>
          <a:p>
            <a:pPr eaLnBrk="1" hangingPunct="1"/>
            <a:r>
              <a:rPr lang="en-US" altLang="en-US" sz="2200">
                <a:latin typeface="Comic Sans MS" panose="030F0702030302020204" pitchFamily="66" charset="0"/>
              </a:rPr>
              <a:t>Archery</a:t>
            </a:r>
          </a:p>
          <a:p>
            <a:pPr eaLnBrk="1" hangingPunct="1"/>
            <a:r>
              <a:rPr lang="en-US" altLang="en-US" sz="2200">
                <a:latin typeface="Comic Sans MS" panose="030F0702030302020204" pitchFamily="66" charset="0"/>
              </a:rPr>
              <a:t>Games</a:t>
            </a:r>
          </a:p>
          <a:p>
            <a:pPr eaLnBrk="1" hangingPunct="1"/>
            <a:r>
              <a:rPr lang="en-US" altLang="en-US" sz="2200">
                <a:latin typeface="Comic Sans MS" panose="030F0702030302020204" pitchFamily="66" charset="0"/>
              </a:rPr>
              <a:t>Biking</a:t>
            </a:r>
          </a:p>
          <a:p>
            <a:pPr eaLnBrk="1" hangingPunct="1"/>
            <a:r>
              <a:rPr lang="en-US" altLang="en-US" sz="2200">
                <a:latin typeface="Comic Sans MS" panose="030F0702030302020204" pitchFamily="66" charset="0"/>
              </a:rPr>
              <a:t>Survival</a:t>
            </a:r>
          </a:p>
          <a:p>
            <a:pPr eaLnBrk="1" hangingPunct="1"/>
            <a:r>
              <a:rPr lang="en-US" altLang="en-US" sz="2200" b="1">
                <a:latin typeface="Comic Sans MS" panose="030F0702030302020204" pitchFamily="66" charset="0"/>
              </a:rPr>
              <a:t>Worship</a:t>
            </a:r>
            <a:endParaRPr lang="en-US" altLang="en-US" sz="2200">
              <a:latin typeface="Comic Sans MS" panose="030F0702030302020204" pitchFamily="66" charset="0"/>
            </a:endParaRPr>
          </a:p>
        </p:txBody>
      </p:sp>
    </p:spTree>
    <p:extLst>
      <p:ext uri="{BB962C8B-B14F-4D97-AF65-F5344CB8AC3E}">
        <p14:creationId xmlns:p14="http://schemas.microsoft.com/office/powerpoint/2010/main" val="2557609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6" name="Rectangle 717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Rectangle 4"/>
          <p:cNvSpPr>
            <a:spLocks noGrp="1" noChangeArrowheads="1"/>
          </p:cNvSpPr>
          <p:nvPr>
            <p:ph type="title" idx="4294967295"/>
          </p:nvPr>
        </p:nvSpPr>
        <p:spPr>
          <a:xfrm>
            <a:off x="640080" y="325369"/>
            <a:ext cx="4368602" cy="1956841"/>
          </a:xfrm>
        </p:spPr>
        <p:txBody>
          <a:bodyPr vert="horz" lIns="91440" tIns="45720" rIns="91440" bIns="45720" rtlCol="0" anchor="b">
            <a:normAutofit/>
          </a:bodyPr>
          <a:lstStyle/>
          <a:p>
            <a:r>
              <a:rPr lang="en-US" altLang="en-US" sz="4600"/>
              <a:t>Accommodation</a:t>
            </a:r>
            <a:br>
              <a:rPr lang="en-US" altLang="en-US" sz="4600"/>
            </a:br>
            <a:endParaRPr lang="en-US" altLang="en-US" sz="4600"/>
          </a:p>
        </p:txBody>
      </p:sp>
      <p:sp>
        <p:nvSpPr>
          <p:cNvPr id="717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Rectangle 5"/>
          <p:cNvSpPr>
            <a:spLocks noGrp="1" noChangeArrowheads="1"/>
          </p:cNvSpPr>
          <p:nvPr>
            <p:ph type="body" idx="4294967295"/>
          </p:nvPr>
        </p:nvSpPr>
        <p:spPr>
          <a:xfrm>
            <a:off x="640080" y="2872899"/>
            <a:ext cx="4243589" cy="3320668"/>
          </a:xfrm>
        </p:spPr>
        <p:txBody>
          <a:bodyPr vert="horz" lIns="91440" tIns="45720" rIns="91440" bIns="45720" rtlCol="0">
            <a:normAutofit/>
          </a:bodyPr>
          <a:lstStyle/>
          <a:p>
            <a:r>
              <a:rPr lang="en-US" altLang="en-US" sz="2200"/>
              <a:t>Dormitories</a:t>
            </a:r>
          </a:p>
          <a:p>
            <a:r>
              <a:rPr lang="en-US" altLang="en-US" sz="2200"/>
              <a:t>Toilets and shower rooms on corridors</a:t>
            </a:r>
          </a:p>
          <a:p>
            <a:r>
              <a:rPr lang="en-US" altLang="en-US" sz="2200"/>
              <a:t>Girls and boys on separate floors</a:t>
            </a:r>
          </a:p>
          <a:p>
            <a:r>
              <a:rPr lang="en-US" altLang="en-US" sz="2200"/>
              <a:t>Separate staff bedrooms on same floors</a:t>
            </a:r>
          </a:p>
          <a:p>
            <a:r>
              <a:rPr lang="en-US" altLang="en-US" sz="2200"/>
              <a:t>Castle site secured </a:t>
            </a:r>
          </a:p>
          <a:p>
            <a:r>
              <a:rPr lang="en-US" altLang="en-US" sz="2200"/>
              <a:t>Fire drill on first evening</a:t>
            </a:r>
          </a:p>
          <a:p>
            <a:endParaRPr lang="en-US" altLang="en-US" sz="2200"/>
          </a:p>
        </p:txBody>
      </p:sp>
      <p:pic>
        <p:nvPicPr>
          <p:cNvPr id="1026" name="Picture 2" descr="ALTON CASTLE CENTRE HOSTEL, ALTON (STAFFORDSHIRE) **">
            <a:extLst>
              <a:ext uri="{FF2B5EF4-FFF2-40B4-BE49-F238E27FC236}">
                <a16:creationId xmlns:a16="http://schemas.microsoft.com/office/drawing/2014/main" id="{0FBBBE47-17D3-D7F9-1CC2-07972CDE17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3048" r="-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184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7" name="Rectangle 820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p:cNvSpPr>
            <a:spLocks noGrp="1" noChangeArrowheads="1"/>
          </p:cNvSpPr>
          <p:nvPr>
            <p:ph type="title"/>
          </p:nvPr>
        </p:nvSpPr>
        <p:spPr>
          <a:xfrm>
            <a:off x="640080" y="325369"/>
            <a:ext cx="4368602" cy="1956841"/>
          </a:xfrm>
        </p:spPr>
        <p:txBody>
          <a:bodyPr anchor="b">
            <a:normAutofit/>
          </a:bodyPr>
          <a:lstStyle/>
          <a:p>
            <a:pPr eaLnBrk="1" hangingPunct="1"/>
            <a:r>
              <a:rPr lang="en-US" altLang="en-US" sz="5400">
                <a:latin typeface="Comic Sans MS" panose="030F0702030302020204" pitchFamily="66" charset="0"/>
              </a:rPr>
              <a:t>Food</a:t>
            </a:r>
          </a:p>
        </p:txBody>
      </p:sp>
      <p:sp>
        <p:nvSpPr>
          <p:cNvPr id="820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Rectangle 3"/>
          <p:cNvSpPr>
            <a:spLocks noGrp="1" noChangeArrowheads="1"/>
          </p:cNvSpPr>
          <p:nvPr>
            <p:ph type="body" idx="1"/>
          </p:nvPr>
        </p:nvSpPr>
        <p:spPr>
          <a:xfrm>
            <a:off x="640080" y="2872899"/>
            <a:ext cx="4243589" cy="3320668"/>
          </a:xfrm>
        </p:spPr>
        <p:txBody>
          <a:bodyPr>
            <a:normAutofit/>
          </a:bodyPr>
          <a:lstStyle/>
          <a:p>
            <a:pPr eaLnBrk="1" hangingPunct="1"/>
            <a:r>
              <a:rPr lang="en-US" altLang="en-US" sz="1900">
                <a:latin typeface="Comic Sans MS" panose="030F0702030302020204" pitchFamily="66" charset="0"/>
              </a:rPr>
              <a:t>3 main daily meals eaten in the castle refectory.</a:t>
            </a:r>
          </a:p>
          <a:p>
            <a:pPr eaLnBrk="1" hangingPunct="1"/>
            <a:r>
              <a:rPr lang="en-US" altLang="en-US" sz="1900">
                <a:latin typeface="Comic Sans MS" panose="030F0702030302020204" pitchFamily="66" charset="0"/>
              </a:rPr>
              <a:t>Volunteers &amp; staff serve meals at table - everyone helps to clear up.</a:t>
            </a:r>
          </a:p>
          <a:p>
            <a:pPr eaLnBrk="1" hangingPunct="1"/>
            <a:r>
              <a:rPr lang="en-US" altLang="en-US" sz="1900">
                <a:latin typeface="Comic Sans MS" panose="030F0702030302020204" pitchFamily="66" charset="0"/>
              </a:rPr>
              <a:t>Healthy, hot, nutritious food.</a:t>
            </a:r>
          </a:p>
          <a:p>
            <a:pPr eaLnBrk="1" hangingPunct="1"/>
            <a:r>
              <a:rPr lang="en-US" altLang="en-US" sz="1900">
                <a:latin typeface="Comic Sans MS" panose="030F0702030302020204" pitchFamily="66" charset="0"/>
              </a:rPr>
              <a:t>Vegetarian options.</a:t>
            </a:r>
          </a:p>
          <a:p>
            <a:pPr eaLnBrk="1" hangingPunct="1"/>
            <a:r>
              <a:rPr lang="en-US" altLang="en-US" sz="1900">
                <a:latin typeface="Comic Sans MS" panose="030F0702030302020204" pitchFamily="66" charset="0"/>
              </a:rPr>
              <a:t>Special dietary needs carefully catered for.</a:t>
            </a:r>
          </a:p>
          <a:p>
            <a:pPr eaLnBrk="1" hangingPunct="1"/>
            <a:r>
              <a:rPr lang="en-US" altLang="en-US" sz="1900">
                <a:latin typeface="Comic Sans MS" panose="030F0702030302020204" pitchFamily="66" charset="0"/>
              </a:rPr>
              <a:t>Rationed tuck shop (!)</a:t>
            </a:r>
          </a:p>
        </p:txBody>
      </p:sp>
      <p:pic>
        <p:nvPicPr>
          <p:cNvPr id="2052" name="Picture 4" descr="Blessed William Howard Catholic High School - Y7 Retreat at Alton Castle">
            <a:extLst>
              <a:ext uri="{FF2B5EF4-FFF2-40B4-BE49-F238E27FC236}">
                <a16:creationId xmlns:a16="http://schemas.microsoft.com/office/drawing/2014/main" id="{36CBAD62-C770-320F-A7E9-217442E2E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5227" r="-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65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01AF19-5747-5C58-FD48-0B341D744753}"/>
              </a:ext>
            </a:extLst>
          </p:cNvPr>
          <p:cNvSpPr>
            <a:spLocks noGrp="1"/>
          </p:cNvSpPr>
          <p:nvPr>
            <p:ph type="title"/>
          </p:nvPr>
        </p:nvSpPr>
        <p:spPr>
          <a:xfrm>
            <a:off x="640080" y="325369"/>
            <a:ext cx="4368602" cy="1956841"/>
          </a:xfrm>
        </p:spPr>
        <p:txBody>
          <a:bodyPr anchor="b">
            <a:normAutofit/>
          </a:bodyPr>
          <a:lstStyle/>
          <a:p>
            <a:r>
              <a:rPr lang="en-GB" sz="5400" dirty="0"/>
              <a:t>Health and Safety</a:t>
            </a:r>
          </a:p>
        </p:txBody>
      </p:sp>
      <p:sp>
        <p:nvSpPr>
          <p:cNvPr id="512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FDBF40A-6DF2-6542-66E8-473DBA33ABB8}"/>
              </a:ext>
            </a:extLst>
          </p:cNvPr>
          <p:cNvSpPr>
            <a:spLocks noGrp="1"/>
          </p:cNvSpPr>
          <p:nvPr>
            <p:ph idx="1"/>
          </p:nvPr>
        </p:nvSpPr>
        <p:spPr>
          <a:xfrm>
            <a:off x="640080" y="2872899"/>
            <a:ext cx="6246495" cy="3320668"/>
          </a:xfrm>
        </p:spPr>
        <p:txBody>
          <a:bodyPr>
            <a:normAutofit fontScale="92500" lnSpcReduction="20000"/>
          </a:bodyPr>
          <a:lstStyle/>
          <a:p>
            <a:pPr>
              <a:spcBef>
                <a:spcPct val="0"/>
              </a:spcBef>
              <a:buFontTx/>
              <a:buNone/>
            </a:pPr>
            <a:r>
              <a:rPr lang="en-US" altLang="en-US" sz="1500" b="1" u="sng" dirty="0">
                <a:latin typeface="Comic Sans MS" panose="030F0702030302020204" pitchFamily="66" charset="0"/>
              </a:rPr>
              <a:t> The Health and Safety of the groups staying at Alton Castle </a:t>
            </a:r>
          </a:p>
          <a:p>
            <a:pPr>
              <a:spcBef>
                <a:spcPct val="0"/>
              </a:spcBef>
              <a:buFontTx/>
              <a:buNone/>
            </a:pPr>
            <a:br>
              <a:rPr lang="en-US" altLang="en-US" sz="1500" b="1" u="sng" dirty="0">
                <a:latin typeface="Comic Sans MS" panose="030F0702030302020204" pitchFamily="66" charset="0"/>
              </a:rPr>
            </a:br>
            <a:r>
              <a:rPr lang="en-US" altLang="en-US" sz="1500" b="1" u="sng" dirty="0">
                <a:latin typeface="Comic Sans MS" panose="030F0702030302020204" pitchFamily="66" charset="0"/>
              </a:rPr>
              <a:t>is vitally important to all concerned.</a:t>
            </a:r>
          </a:p>
          <a:p>
            <a:pPr>
              <a:spcBef>
                <a:spcPct val="0"/>
              </a:spcBef>
              <a:buFontTx/>
              <a:buNone/>
            </a:pPr>
            <a:endParaRPr lang="en-US" altLang="en-US" sz="1500" dirty="0">
              <a:latin typeface="Comic Sans MS" panose="030F0702030302020204" pitchFamily="66" charset="0"/>
            </a:endParaRPr>
          </a:p>
          <a:p>
            <a:pPr>
              <a:spcBef>
                <a:spcPct val="0"/>
              </a:spcBef>
              <a:buFont typeface="Wingdings" panose="05000000000000000000" pitchFamily="2" charset="2"/>
              <a:buChar char="v"/>
            </a:pPr>
            <a:r>
              <a:rPr lang="en-US" altLang="en-US" sz="1500" dirty="0">
                <a:latin typeface="Comic Sans MS" panose="030F0702030302020204" pitchFamily="66" charset="0"/>
              </a:rPr>
              <a:t> Every member of the Alton Castle team is qualified in First Aid At Work and is fully conversant with the Castle's Health and Safety procedures. </a:t>
            </a:r>
          </a:p>
          <a:p>
            <a:pPr>
              <a:spcBef>
                <a:spcPct val="0"/>
              </a:spcBef>
              <a:buFont typeface="Wingdings" panose="05000000000000000000" pitchFamily="2" charset="2"/>
              <a:buChar char="v"/>
            </a:pPr>
            <a:endParaRPr lang="en-US" altLang="en-US" sz="1500" dirty="0">
              <a:latin typeface="Comic Sans MS" panose="030F0702030302020204" pitchFamily="66" charset="0"/>
            </a:endParaRPr>
          </a:p>
          <a:p>
            <a:pPr>
              <a:spcBef>
                <a:spcPct val="0"/>
              </a:spcBef>
              <a:buFont typeface="Wingdings" panose="05000000000000000000" pitchFamily="2" charset="2"/>
              <a:buChar char="v"/>
            </a:pPr>
            <a:r>
              <a:rPr lang="en-US" altLang="en-US" sz="1500" dirty="0">
                <a:latin typeface="Comic Sans MS" panose="030F0702030302020204" pitchFamily="66" charset="0"/>
              </a:rPr>
              <a:t>There are lifeguards and specialist activity leaders assigned to relevant activities. </a:t>
            </a:r>
          </a:p>
          <a:p>
            <a:pPr>
              <a:spcBef>
                <a:spcPct val="0"/>
              </a:spcBef>
              <a:buFont typeface="Wingdings" panose="05000000000000000000" pitchFamily="2" charset="2"/>
              <a:buChar char="v"/>
            </a:pPr>
            <a:endParaRPr lang="en-US" altLang="en-US" sz="1500" dirty="0">
              <a:latin typeface="Comic Sans MS" panose="030F0702030302020204" pitchFamily="66" charset="0"/>
            </a:endParaRPr>
          </a:p>
          <a:p>
            <a:pPr>
              <a:spcBef>
                <a:spcPct val="0"/>
              </a:spcBef>
              <a:buFont typeface="Wingdings" panose="05000000000000000000" pitchFamily="2" charset="2"/>
              <a:buChar char="v"/>
            </a:pPr>
            <a:r>
              <a:rPr lang="en-US" altLang="en-US" sz="1500" dirty="0">
                <a:latin typeface="Comic Sans MS" panose="030F0702030302020204" pitchFamily="66" charset="0"/>
              </a:rPr>
              <a:t>Every activity undertaken has had its own risk assessment and safety procedure which groups are expected to adhere to - school will have updated copies of these and forward them to SMBC. </a:t>
            </a:r>
          </a:p>
          <a:p>
            <a:pPr>
              <a:spcBef>
                <a:spcPct val="0"/>
              </a:spcBef>
              <a:buFont typeface="Wingdings" panose="05000000000000000000" pitchFamily="2" charset="2"/>
              <a:buChar char="v"/>
            </a:pPr>
            <a:endParaRPr lang="en-US" altLang="en-US" sz="1500" dirty="0">
              <a:latin typeface="Comic Sans MS" panose="030F0702030302020204" pitchFamily="66" charset="0"/>
            </a:endParaRPr>
          </a:p>
          <a:p>
            <a:pPr>
              <a:spcBef>
                <a:spcPct val="0"/>
              </a:spcBef>
              <a:buFont typeface="Wingdings" panose="05000000000000000000" pitchFamily="2" charset="2"/>
              <a:buChar char="v"/>
            </a:pPr>
            <a:r>
              <a:rPr lang="en-US" altLang="en-US" sz="1500" dirty="0">
                <a:latin typeface="Comic Sans MS" panose="030F0702030302020204" pitchFamily="66" charset="0"/>
              </a:rPr>
              <a:t>No activities are undertaken that require registration with the Adventure Activities Licensing Authority.  However, the same rigorous rules and safety precautions apply to activities which are undertaken on site.   </a:t>
            </a:r>
          </a:p>
          <a:p>
            <a:pPr>
              <a:spcBef>
                <a:spcPct val="0"/>
              </a:spcBef>
              <a:buFont typeface="Wingdings" panose="05000000000000000000" pitchFamily="2" charset="2"/>
              <a:buChar char="v"/>
            </a:pPr>
            <a:endParaRPr lang="en-US" altLang="en-US" sz="1500" dirty="0">
              <a:latin typeface="Comic Sans MS" panose="030F0702030302020204" pitchFamily="66" charset="0"/>
            </a:endParaRPr>
          </a:p>
          <a:p>
            <a:pPr>
              <a:spcBef>
                <a:spcPct val="0"/>
              </a:spcBef>
              <a:buFont typeface="Wingdings" panose="05000000000000000000" pitchFamily="2" charset="2"/>
              <a:buChar char="v"/>
            </a:pPr>
            <a:r>
              <a:rPr lang="en-US" altLang="en-US" sz="1500" dirty="0">
                <a:latin typeface="Comic Sans MS" panose="030F0702030302020204" pitchFamily="66" charset="0"/>
              </a:rPr>
              <a:t>Alton Castle is registered with the </a:t>
            </a:r>
            <a:r>
              <a:rPr lang="en-US" altLang="en-US" sz="1500" b="1" dirty="0">
                <a:latin typeface="Comic Sans MS" panose="030F0702030302020204" pitchFamily="66" charset="0"/>
              </a:rPr>
              <a:t>H.S.E.</a:t>
            </a:r>
            <a:r>
              <a:rPr lang="en-US" altLang="en-US" sz="1500" dirty="0">
                <a:latin typeface="Comic Sans MS" panose="030F0702030302020204" pitchFamily="66" charset="0"/>
              </a:rPr>
              <a:t> </a:t>
            </a:r>
          </a:p>
          <a:p>
            <a:endParaRPr lang="en-GB" sz="1000" dirty="0"/>
          </a:p>
        </p:txBody>
      </p:sp>
      <p:pic>
        <p:nvPicPr>
          <p:cNvPr id="5122" name="Picture 2" descr="Health &amp; Safety | Stertil">
            <a:extLst>
              <a:ext uri="{FF2B5EF4-FFF2-40B4-BE49-F238E27FC236}">
                <a16:creationId xmlns:a16="http://schemas.microsoft.com/office/drawing/2014/main" id="{3AA08D57-4E30-464C-C6D3-881EEF70B0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815" r="15232" b="-1"/>
          <a:stretch/>
        </p:blipFill>
        <p:spPr bwMode="auto">
          <a:xfrm>
            <a:off x="7335602" y="1252617"/>
            <a:ext cx="4404323" cy="439101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328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10248" name="Rectangle 1024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p:cNvSpPr>
            <a:spLocks noGrp="1" noChangeArrowheads="1"/>
          </p:cNvSpPr>
          <p:nvPr>
            <p:ph type="title"/>
          </p:nvPr>
        </p:nvSpPr>
        <p:spPr>
          <a:xfrm>
            <a:off x="572493" y="238539"/>
            <a:ext cx="11018520" cy="1434415"/>
          </a:xfrm>
        </p:spPr>
        <p:txBody>
          <a:bodyPr anchor="b">
            <a:normAutofit/>
          </a:bodyPr>
          <a:lstStyle/>
          <a:p>
            <a:pPr eaLnBrk="1" hangingPunct="1"/>
            <a:r>
              <a:rPr lang="en-US" altLang="en-US" sz="5400">
                <a:latin typeface="Comic Sans MS" panose="030F0702030302020204" pitchFamily="66" charset="0"/>
              </a:rPr>
              <a:t>Medical issues</a:t>
            </a:r>
          </a:p>
        </p:txBody>
      </p:sp>
      <p:sp>
        <p:nvSpPr>
          <p:cNvPr id="1025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Rectangle 3"/>
          <p:cNvSpPr>
            <a:spLocks noGrp="1" noChangeArrowheads="1"/>
          </p:cNvSpPr>
          <p:nvPr>
            <p:ph type="body" idx="1"/>
          </p:nvPr>
        </p:nvSpPr>
        <p:spPr>
          <a:xfrm>
            <a:off x="572493" y="2071316"/>
            <a:ext cx="6713552" cy="4119172"/>
          </a:xfrm>
        </p:spPr>
        <p:txBody>
          <a:bodyPr anchor="t">
            <a:normAutofit/>
          </a:bodyPr>
          <a:lstStyle/>
          <a:p>
            <a:pPr eaLnBrk="1" hangingPunct="1">
              <a:buFontTx/>
              <a:buNone/>
            </a:pPr>
            <a:endParaRPr lang="en-US" altLang="en-US" sz="1900">
              <a:latin typeface="Comic Sans MS" panose="030F0702030302020204" pitchFamily="66" charset="0"/>
            </a:endParaRPr>
          </a:p>
          <a:p>
            <a:pPr eaLnBrk="1" hangingPunct="1"/>
            <a:r>
              <a:rPr lang="en-US" altLang="en-US" sz="1900">
                <a:latin typeface="Comic Sans MS" panose="030F0702030302020204" pitchFamily="66" charset="0"/>
              </a:rPr>
              <a:t>All activities risk assessed, including for asthma, sunburn e.g. inhalers/suncream to be carried.</a:t>
            </a:r>
          </a:p>
          <a:p>
            <a:pPr eaLnBrk="1" hangingPunct="1"/>
            <a:r>
              <a:rPr lang="en-US" altLang="en-US" sz="1900">
                <a:latin typeface="Comic Sans MS" panose="030F0702030302020204" pitchFamily="66" charset="0"/>
              </a:rPr>
              <a:t>Parents to complete full medical form before children allowed to participate.</a:t>
            </a:r>
          </a:p>
          <a:p>
            <a:pPr eaLnBrk="1" hangingPunct="1"/>
            <a:r>
              <a:rPr lang="en-US" altLang="en-US" sz="1900">
                <a:latin typeface="Comic Sans MS" panose="030F0702030302020204" pitchFamily="66" charset="0"/>
              </a:rPr>
              <a:t>Allergies, special dietary needs taken into account.</a:t>
            </a:r>
          </a:p>
          <a:p>
            <a:pPr eaLnBrk="1" hangingPunct="1"/>
            <a:r>
              <a:rPr lang="en-US" altLang="en-US" sz="1900">
                <a:latin typeface="Comic Sans MS" panose="030F0702030302020204" pitchFamily="66" charset="0"/>
              </a:rPr>
              <a:t>Paracetamol, throat lozenges given with consent.</a:t>
            </a:r>
          </a:p>
          <a:p>
            <a:pPr eaLnBrk="1" hangingPunct="1"/>
            <a:r>
              <a:rPr lang="en-US" altLang="en-US" sz="1900">
                <a:latin typeface="Comic Sans MS" panose="030F0702030302020204" pitchFamily="66" charset="0"/>
              </a:rPr>
              <a:t>Event of illness/injury - contact parents </a:t>
            </a:r>
            <a:r>
              <a:rPr lang="en-US" altLang="en-US" sz="1900" b="1">
                <a:latin typeface="Comic Sans MS" panose="030F0702030302020204" pitchFamily="66" charset="0"/>
              </a:rPr>
              <a:t>(details!!!)</a:t>
            </a:r>
            <a:endParaRPr lang="en-US" altLang="en-US" sz="1900">
              <a:latin typeface="Comic Sans MS" panose="030F0702030302020204" pitchFamily="66" charset="0"/>
            </a:endParaRPr>
          </a:p>
          <a:p>
            <a:pPr eaLnBrk="1" hangingPunct="1"/>
            <a:r>
              <a:rPr lang="en-US" altLang="en-US" sz="1900">
                <a:latin typeface="Comic Sans MS" panose="030F0702030302020204" pitchFamily="66" charset="0"/>
              </a:rPr>
              <a:t>Return to school if necessary in non-urgent cases.</a:t>
            </a:r>
          </a:p>
          <a:p>
            <a:pPr eaLnBrk="1" hangingPunct="1"/>
            <a:r>
              <a:rPr lang="en-US" altLang="en-US" sz="1900">
                <a:latin typeface="Comic Sans MS" panose="030F0702030302020204" pitchFamily="66" charset="0"/>
              </a:rPr>
              <a:t>First aiders on site - all Alton staff.</a:t>
            </a:r>
          </a:p>
          <a:p>
            <a:pPr eaLnBrk="1" hangingPunct="1"/>
            <a:r>
              <a:rPr lang="en-US" altLang="en-US" sz="1900">
                <a:latin typeface="Comic Sans MS" panose="030F0702030302020204" pitchFamily="66" charset="0"/>
              </a:rPr>
              <a:t>No serious accidents since centre opened in 1996.</a:t>
            </a:r>
          </a:p>
          <a:p>
            <a:pPr eaLnBrk="1" hangingPunct="1"/>
            <a:endParaRPr lang="en-US" altLang="en-US" sz="1900"/>
          </a:p>
        </p:txBody>
      </p:sp>
      <p:pic>
        <p:nvPicPr>
          <p:cNvPr id="3076" name="Picture 4" descr="Glass medical bottle clipart vector art and illustration | Premium  AI-generated vector">
            <a:extLst>
              <a:ext uri="{FF2B5EF4-FFF2-40B4-BE49-F238E27FC236}">
                <a16:creationId xmlns:a16="http://schemas.microsoft.com/office/drawing/2014/main" id="{5FA7F0BC-53B5-B871-56B8-C9E23A0159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20" r="1572"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729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22536" name="Rectangle 2253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p:cNvSpPr>
            <a:spLocks noGrp="1" noChangeArrowheads="1"/>
          </p:cNvSpPr>
          <p:nvPr>
            <p:ph type="title"/>
          </p:nvPr>
        </p:nvSpPr>
        <p:spPr>
          <a:xfrm>
            <a:off x="838200" y="365125"/>
            <a:ext cx="10515600" cy="1325563"/>
          </a:xfrm>
        </p:spPr>
        <p:txBody>
          <a:bodyPr>
            <a:normAutofit/>
          </a:bodyPr>
          <a:lstStyle/>
          <a:p>
            <a:pPr eaLnBrk="1" hangingPunct="1"/>
            <a:r>
              <a:rPr lang="en-US" altLang="en-US" sz="5400">
                <a:latin typeface="Comic Sans MS" panose="030F0702030302020204" pitchFamily="66" charset="0"/>
              </a:rPr>
              <a:t>Staffing</a:t>
            </a:r>
          </a:p>
        </p:txBody>
      </p:sp>
      <p:sp>
        <p:nvSpPr>
          <p:cNvPr id="2253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1" name="Rectangle 3"/>
          <p:cNvSpPr>
            <a:spLocks noGrp="1" noChangeArrowheads="1"/>
          </p:cNvSpPr>
          <p:nvPr>
            <p:ph type="body" idx="1"/>
          </p:nvPr>
        </p:nvSpPr>
        <p:spPr>
          <a:xfrm>
            <a:off x="838200" y="1929384"/>
            <a:ext cx="10515600" cy="4251960"/>
          </a:xfrm>
        </p:spPr>
        <p:txBody>
          <a:bodyPr>
            <a:normAutofit/>
          </a:bodyPr>
          <a:lstStyle/>
          <a:p>
            <a:pPr eaLnBrk="1" hangingPunct="1">
              <a:buFont typeface="Wingdings" panose="05000000000000000000" pitchFamily="2" charset="2"/>
              <a:buChar char="ü"/>
            </a:pPr>
            <a:r>
              <a:rPr lang="en-US" altLang="en-US" sz="3600" dirty="0">
                <a:latin typeface="Comic Sans MS" panose="030F0702030302020204" pitchFamily="66" charset="0"/>
              </a:rPr>
              <a:t>Groups of no more than 15 children for activities with at least one trained member of Alton Castle staff throughout</a:t>
            </a:r>
          </a:p>
          <a:p>
            <a:pPr marL="0" indent="0" eaLnBrk="1" hangingPunct="1">
              <a:buNone/>
            </a:pPr>
            <a:endParaRPr lang="en-US" altLang="en-US" sz="3600" dirty="0">
              <a:latin typeface="Comic Sans MS" panose="030F0702030302020204" pitchFamily="66" charset="0"/>
            </a:endParaRPr>
          </a:p>
          <a:p>
            <a:pPr eaLnBrk="1" hangingPunct="1">
              <a:buFont typeface="Wingdings" panose="05000000000000000000" pitchFamily="2" charset="2"/>
              <a:buChar char="ü"/>
            </a:pPr>
            <a:r>
              <a:rPr lang="en-US" altLang="en-US" sz="3600" dirty="0">
                <a:latin typeface="Comic Sans MS" panose="030F0702030302020204" pitchFamily="66" charset="0"/>
              </a:rPr>
              <a:t>6 members of staff from school in addition to Alton staff </a:t>
            </a:r>
          </a:p>
        </p:txBody>
      </p:sp>
    </p:spTree>
    <p:extLst>
      <p:ext uri="{BB962C8B-B14F-4D97-AF65-F5344CB8AC3E}">
        <p14:creationId xmlns:p14="http://schemas.microsoft.com/office/powerpoint/2010/main" val="19573485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6" name="Rectangle 1229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p:cNvSpPr>
            <a:spLocks noGrp="1" noChangeArrowheads="1"/>
          </p:cNvSpPr>
          <p:nvPr>
            <p:ph type="title"/>
          </p:nvPr>
        </p:nvSpPr>
        <p:spPr>
          <a:xfrm>
            <a:off x="838200" y="365125"/>
            <a:ext cx="10515600" cy="1325563"/>
          </a:xfrm>
        </p:spPr>
        <p:txBody>
          <a:bodyPr>
            <a:normAutofit/>
          </a:bodyPr>
          <a:lstStyle/>
          <a:p>
            <a:pPr eaLnBrk="1" hangingPunct="1"/>
            <a:r>
              <a:rPr lang="en-US" altLang="en-US" sz="5400">
                <a:latin typeface="Comic Sans MS" panose="030F0702030302020204" pitchFamily="66" charset="0"/>
              </a:rPr>
              <a:t>Kit list</a:t>
            </a:r>
          </a:p>
        </p:txBody>
      </p:sp>
      <p:sp>
        <p:nvSpPr>
          <p:cNvPr id="1229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1" name="Rectangle 3"/>
          <p:cNvSpPr>
            <a:spLocks noGrp="1" noChangeArrowheads="1"/>
          </p:cNvSpPr>
          <p:nvPr>
            <p:ph type="body" idx="1"/>
          </p:nvPr>
        </p:nvSpPr>
        <p:spPr>
          <a:xfrm>
            <a:off x="838200" y="1929384"/>
            <a:ext cx="10515600" cy="4251960"/>
          </a:xfrm>
        </p:spPr>
        <p:txBody>
          <a:bodyPr>
            <a:normAutofit/>
          </a:bodyPr>
          <a:lstStyle/>
          <a:p>
            <a:pPr eaLnBrk="1" hangingPunct="1"/>
            <a:r>
              <a:rPr lang="en-US" altLang="en-US" sz="1400" b="1" dirty="0">
                <a:latin typeface="Comic Sans MS" panose="030F0702030302020204" pitchFamily="66" charset="0"/>
              </a:rPr>
              <a:t>sleeping bag and pillow </a:t>
            </a:r>
          </a:p>
          <a:p>
            <a:pPr eaLnBrk="1" hangingPunct="1"/>
            <a:r>
              <a:rPr lang="en-US" altLang="en-US" sz="1400" b="1" dirty="0">
                <a:latin typeface="Comic Sans MS" panose="030F0702030302020204" pitchFamily="66" charset="0"/>
              </a:rPr>
              <a:t>indoor and outdoor shoes</a:t>
            </a:r>
          </a:p>
          <a:p>
            <a:pPr eaLnBrk="1" hangingPunct="1"/>
            <a:r>
              <a:rPr lang="en-US" altLang="en-US" sz="1400" b="1" dirty="0">
                <a:latin typeface="Comic Sans MS" panose="030F0702030302020204" pitchFamily="66" charset="0"/>
              </a:rPr>
              <a:t>an old pair of trainers</a:t>
            </a:r>
          </a:p>
          <a:p>
            <a:pPr eaLnBrk="1" hangingPunct="1"/>
            <a:r>
              <a:rPr lang="en-US" altLang="en-US" sz="1400" b="1" dirty="0">
                <a:latin typeface="Comic Sans MS" panose="030F0702030302020204" pitchFamily="66" charset="0"/>
              </a:rPr>
              <a:t>Wellingtons* or walking boots* (not essential)</a:t>
            </a:r>
          </a:p>
          <a:p>
            <a:pPr eaLnBrk="1" hangingPunct="1">
              <a:buFontTx/>
              <a:buNone/>
            </a:pPr>
            <a:r>
              <a:rPr lang="en-US" altLang="en-US" sz="1400" b="1" dirty="0">
                <a:latin typeface="Comic Sans MS" panose="030F0702030302020204" pitchFamily="66" charset="0"/>
              </a:rPr>
              <a:t>•   a warm sweater (fleece jumper if possible)</a:t>
            </a:r>
          </a:p>
          <a:p>
            <a:pPr eaLnBrk="1" hangingPunct="1">
              <a:buFontTx/>
              <a:buNone/>
            </a:pPr>
            <a:r>
              <a:rPr lang="en-US" altLang="en-US" sz="1400" b="1" dirty="0">
                <a:latin typeface="Comic Sans MS" panose="030F0702030302020204" pitchFamily="66" charset="0"/>
              </a:rPr>
              <a:t>•   suncream &amp; sunhat </a:t>
            </a:r>
          </a:p>
          <a:p>
            <a:pPr eaLnBrk="1" hangingPunct="1">
              <a:buFontTx/>
              <a:buNone/>
            </a:pPr>
            <a:r>
              <a:rPr lang="en-US" altLang="en-US" sz="1400" b="1" dirty="0">
                <a:latin typeface="Comic Sans MS" panose="030F0702030302020204" pitchFamily="66" charset="0"/>
              </a:rPr>
              <a:t>•   at least 3 complete changes of  clothing </a:t>
            </a:r>
          </a:p>
          <a:p>
            <a:pPr eaLnBrk="1" hangingPunct="1"/>
            <a:r>
              <a:rPr lang="en-US" altLang="en-US" sz="1400" b="1" dirty="0">
                <a:latin typeface="Comic Sans MS" panose="030F0702030302020204" pitchFamily="66" charset="0"/>
              </a:rPr>
              <a:t>plenty of socks</a:t>
            </a:r>
          </a:p>
          <a:p>
            <a:pPr eaLnBrk="1" hangingPunct="1">
              <a:buFontTx/>
              <a:buNone/>
            </a:pPr>
            <a:r>
              <a:rPr lang="en-US" altLang="en-US" sz="1400" b="1" dirty="0">
                <a:latin typeface="Comic Sans MS" panose="030F0702030302020204" pitchFamily="66" charset="0"/>
              </a:rPr>
              <a:t>•   waterproof jacket</a:t>
            </a:r>
          </a:p>
          <a:p>
            <a:pPr eaLnBrk="1" hangingPunct="1">
              <a:buFontTx/>
              <a:buNone/>
            </a:pPr>
            <a:r>
              <a:rPr lang="en-US" altLang="en-US" sz="1400" b="1" dirty="0">
                <a:latin typeface="Comic Sans MS" panose="030F0702030302020204" pitchFamily="66" charset="0"/>
              </a:rPr>
              <a:t>•   an inexpensive watch is useful         </a:t>
            </a:r>
          </a:p>
          <a:p>
            <a:pPr eaLnBrk="1" hangingPunct="1">
              <a:buFontTx/>
              <a:buNone/>
            </a:pPr>
            <a:r>
              <a:rPr lang="en-US" altLang="en-US" sz="1400" b="1" dirty="0">
                <a:latin typeface="Comic Sans MS" panose="030F0702030302020204" pitchFamily="66" charset="0"/>
              </a:rPr>
              <a:t> •  toiletries and wash towel</a:t>
            </a:r>
          </a:p>
          <a:p>
            <a:pPr eaLnBrk="1" hangingPunct="1">
              <a:buFontTx/>
              <a:buNone/>
            </a:pPr>
            <a:endParaRPr lang="en-US" altLang="en-US" sz="1400" b="1" dirty="0">
              <a:latin typeface="ComicSansMS-Bold" charset="0"/>
            </a:endParaRPr>
          </a:p>
          <a:p>
            <a:pPr eaLnBrk="1" hangingPunct="1">
              <a:buFontTx/>
              <a:buNone/>
            </a:pPr>
            <a:r>
              <a:rPr lang="en-US" altLang="en-US" sz="1400" i="1" dirty="0">
                <a:latin typeface="Comic Sans MS" panose="030F0702030302020204" pitchFamily="66" charset="0"/>
              </a:rPr>
              <a:t>*Don’t buy these specially - Castle loans wellies</a:t>
            </a:r>
            <a:endParaRPr lang="en-US" altLang="en-US" sz="1400" b="1" dirty="0">
              <a:latin typeface="Comic Sans MS" panose="030F0702030302020204" pitchFamily="66" charset="0"/>
            </a:endParaRPr>
          </a:p>
        </p:txBody>
      </p:sp>
    </p:spTree>
    <p:extLst>
      <p:ext uri="{BB962C8B-B14F-4D97-AF65-F5344CB8AC3E}">
        <p14:creationId xmlns:p14="http://schemas.microsoft.com/office/powerpoint/2010/main" val="4091274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1" name="Rectangle 1332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p:cNvSpPr>
            <a:spLocks noGrp="1" noChangeArrowheads="1"/>
          </p:cNvSpPr>
          <p:nvPr>
            <p:ph type="title"/>
          </p:nvPr>
        </p:nvSpPr>
        <p:spPr>
          <a:xfrm>
            <a:off x="841248" y="548640"/>
            <a:ext cx="3600860" cy="5431536"/>
          </a:xfrm>
        </p:spPr>
        <p:txBody>
          <a:bodyPr vert="horz" lIns="91440" tIns="45720" rIns="91440" bIns="45720" rtlCol="0" anchor="ctr">
            <a:normAutofit/>
          </a:bodyPr>
          <a:lstStyle/>
          <a:p>
            <a:r>
              <a:rPr lang="en-US" altLang="en-US" sz="5400" b="1" i="1" kern="1200" dirty="0">
                <a:solidFill>
                  <a:schemeClr val="tx1"/>
                </a:solidFill>
                <a:latin typeface="+mj-lt"/>
                <a:ea typeface="+mj-ea"/>
                <a:cs typeface="+mj-cs"/>
              </a:rPr>
              <a:t>PLEASE DO NOT BRING</a:t>
            </a:r>
            <a:br>
              <a:rPr lang="en-US" altLang="en-US" sz="5400" b="1" i="1" kern="1200" dirty="0">
                <a:solidFill>
                  <a:schemeClr val="tx1"/>
                </a:solidFill>
                <a:latin typeface="+mj-lt"/>
                <a:ea typeface="+mj-ea"/>
                <a:cs typeface="+mj-cs"/>
              </a:rPr>
            </a:br>
            <a:r>
              <a:rPr lang="en-US" altLang="en-US" sz="5400" b="1" i="1" kern="1200" dirty="0">
                <a:solidFill>
                  <a:schemeClr val="tx1"/>
                </a:solidFill>
                <a:latin typeface="+mj-lt"/>
                <a:ea typeface="+mj-ea"/>
                <a:cs typeface="+mj-cs"/>
              </a:rPr>
              <a:t>ANY ITEMS OF VALUE</a:t>
            </a:r>
          </a:p>
        </p:txBody>
      </p:sp>
      <p:sp>
        <p:nvSpPr>
          <p:cNvPr id="1332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6" name="Rectangle 4"/>
          <p:cNvSpPr>
            <a:spLocks noChangeArrowheads="1"/>
          </p:cNvSpPr>
          <p:nvPr/>
        </p:nvSpPr>
        <p:spPr bwMode="auto">
          <a:xfrm>
            <a:off x="5126418" y="552091"/>
            <a:ext cx="6224335" cy="543153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spcBef>
                <a:spcPct val="20000"/>
              </a:spcBef>
              <a:buChar char="•"/>
              <a:defRPr sz="3200">
                <a:solidFill>
                  <a:schemeClr val="tx1"/>
                </a:solidFill>
                <a:latin typeface="Times" panose="02020603050405020304" pitchFamily="18" charset="0"/>
              </a:defRPr>
            </a:lvl1pPr>
            <a:lvl2pPr marL="742950" indent="-285750">
              <a:spcBef>
                <a:spcPct val="20000"/>
              </a:spcBef>
              <a:buChar char="–"/>
              <a:defRPr sz="2800">
                <a:solidFill>
                  <a:schemeClr val="tx1"/>
                </a:solidFill>
                <a:latin typeface="Times" panose="02020603050405020304" pitchFamily="18" charset="0"/>
              </a:defRPr>
            </a:lvl2pPr>
            <a:lvl3pPr marL="1143000" indent="-228600">
              <a:spcBef>
                <a:spcPct val="20000"/>
              </a:spcBef>
              <a:buChar char="•"/>
              <a:defRPr sz="2400">
                <a:solidFill>
                  <a:schemeClr val="tx1"/>
                </a:solidFill>
                <a:latin typeface="Times" panose="02020603050405020304" pitchFamily="18" charset="0"/>
              </a:defRPr>
            </a:lvl3pPr>
            <a:lvl4pPr>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indent="-228600">
              <a:lnSpc>
                <a:spcPct val="90000"/>
              </a:lnSpc>
              <a:buFont typeface="Arial" panose="020B0604020202020204" pitchFamily="34" charset="0"/>
              <a:buChar char="•"/>
            </a:pPr>
            <a:r>
              <a:rPr lang="en-US" altLang="en-US" sz="2200" dirty="0">
                <a:latin typeface="+mn-lt"/>
              </a:rPr>
              <a:t>any items of value such as :</a:t>
            </a:r>
          </a:p>
          <a:p>
            <a:pPr indent="-228600">
              <a:lnSpc>
                <a:spcPct val="90000"/>
              </a:lnSpc>
              <a:buFont typeface="Arial" panose="020B0604020202020204" pitchFamily="34" charset="0"/>
              <a:buChar char="•"/>
            </a:pPr>
            <a:endParaRPr lang="en-US" altLang="en-US" sz="2200" dirty="0">
              <a:latin typeface="+mn-lt"/>
            </a:endParaRPr>
          </a:p>
          <a:p>
            <a:pPr lvl="3" indent="-228600">
              <a:lnSpc>
                <a:spcPct val="90000"/>
              </a:lnSpc>
              <a:buFont typeface="Arial" panose="020B0604020202020204" pitchFamily="34" charset="0"/>
              <a:buChar char="•"/>
            </a:pPr>
            <a:r>
              <a:rPr lang="en-US" altLang="en-US" sz="2200" dirty="0">
                <a:latin typeface="+mn-lt"/>
              </a:rPr>
              <a:t>designer clothes</a:t>
            </a:r>
          </a:p>
          <a:p>
            <a:pPr lvl="3" indent="-228600">
              <a:lnSpc>
                <a:spcPct val="90000"/>
              </a:lnSpc>
              <a:buFont typeface="Arial" panose="020B0604020202020204" pitchFamily="34" charset="0"/>
              <a:buChar char="•"/>
            </a:pPr>
            <a:r>
              <a:rPr lang="en-US" altLang="en-US" sz="2200" dirty="0">
                <a:latin typeface="+mn-lt"/>
              </a:rPr>
              <a:t>Kindle </a:t>
            </a:r>
            <a:r>
              <a:rPr lang="en-US" altLang="en-US" sz="2200" dirty="0" err="1">
                <a:latin typeface="+mn-lt"/>
              </a:rPr>
              <a:t>etc</a:t>
            </a:r>
            <a:endParaRPr lang="en-US" altLang="en-US" sz="2200" dirty="0">
              <a:latin typeface="+mn-lt"/>
            </a:endParaRPr>
          </a:p>
          <a:p>
            <a:pPr lvl="3" indent="-228600">
              <a:lnSpc>
                <a:spcPct val="90000"/>
              </a:lnSpc>
              <a:buFont typeface="Arial" panose="020B0604020202020204" pitchFamily="34" charset="0"/>
              <a:buChar char="•"/>
            </a:pPr>
            <a:r>
              <a:rPr lang="en-US" altLang="en-US" sz="2200" dirty="0" err="1">
                <a:latin typeface="+mn-lt"/>
              </a:rPr>
              <a:t>jewellery</a:t>
            </a:r>
            <a:endParaRPr lang="en-US" altLang="en-US" sz="2200" dirty="0">
              <a:latin typeface="+mn-lt"/>
            </a:endParaRPr>
          </a:p>
          <a:p>
            <a:pPr lvl="3" indent="-228600">
              <a:lnSpc>
                <a:spcPct val="90000"/>
              </a:lnSpc>
              <a:buFont typeface="Arial" panose="020B0604020202020204" pitchFamily="34" charset="0"/>
              <a:buChar char="•"/>
            </a:pPr>
            <a:r>
              <a:rPr lang="en-US" altLang="en-US" sz="2200" dirty="0">
                <a:latin typeface="+mn-lt"/>
              </a:rPr>
              <a:t>hand-held computer games </a:t>
            </a:r>
          </a:p>
          <a:p>
            <a:pPr lvl="3" indent="-228600">
              <a:lnSpc>
                <a:spcPct val="90000"/>
              </a:lnSpc>
              <a:buFont typeface="Arial" panose="020B0604020202020204" pitchFamily="34" charset="0"/>
              <a:buChar char="•"/>
            </a:pPr>
            <a:r>
              <a:rPr lang="en-US" altLang="en-US" sz="2200" dirty="0">
                <a:latin typeface="+mn-lt"/>
              </a:rPr>
              <a:t>mobile phones</a:t>
            </a:r>
          </a:p>
          <a:p>
            <a:pPr lvl="3" indent="-228600">
              <a:lnSpc>
                <a:spcPct val="90000"/>
              </a:lnSpc>
              <a:buFont typeface="Arial" panose="020B0604020202020204" pitchFamily="34" charset="0"/>
              <a:buChar char="•"/>
            </a:pPr>
            <a:r>
              <a:rPr lang="en-US" altLang="en-US" sz="2200" dirty="0">
                <a:latin typeface="+mn-lt"/>
              </a:rPr>
              <a:t>items with glass in them</a:t>
            </a:r>
          </a:p>
          <a:p>
            <a:pPr lvl="3" indent="-228600">
              <a:lnSpc>
                <a:spcPct val="90000"/>
              </a:lnSpc>
              <a:buFont typeface="Arial" panose="020B0604020202020204" pitchFamily="34" charset="0"/>
              <a:buChar char="•"/>
            </a:pPr>
            <a:endParaRPr lang="en-US" altLang="en-US" sz="2200" dirty="0">
              <a:latin typeface="+mn-lt"/>
            </a:endParaRPr>
          </a:p>
          <a:p>
            <a:pPr lvl="3" indent="-228600">
              <a:lnSpc>
                <a:spcPct val="90000"/>
              </a:lnSpc>
              <a:buFont typeface="Arial" panose="020B0604020202020204" pitchFamily="34" charset="0"/>
              <a:buChar char="•"/>
            </a:pPr>
            <a:r>
              <a:rPr lang="en-US" altLang="en-US" sz="2200" dirty="0">
                <a:latin typeface="+mn-lt"/>
              </a:rPr>
              <a:t>A small amount of pocket money</a:t>
            </a:r>
            <a:br>
              <a:rPr lang="en-US" altLang="en-US" sz="2200" dirty="0">
                <a:latin typeface="+mn-lt"/>
              </a:rPr>
            </a:br>
            <a:r>
              <a:rPr lang="en-US" altLang="en-US" sz="2200" dirty="0">
                <a:latin typeface="+mn-lt"/>
              </a:rPr>
              <a:t>for the tuck shop &amp; souvenir shop</a:t>
            </a:r>
            <a:br>
              <a:rPr lang="en-US" altLang="en-US" sz="2200" dirty="0">
                <a:latin typeface="+mn-lt"/>
              </a:rPr>
            </a:br>
            <a:r>
              <a:rPr lang="en-US" altLang="en-US" sz="2200" dirty="0">
                <a:latin typeface="+mn-lt"/>
              </a:rPr>
              <a:t>will be acceptable - £10 max. </a:t>
            </a:r>
          </a:p>
        </p:txBody>
      </p:sp>
      <p:sp>
        <p:nvSpPr>
          <p:cNvPr id="13315" name="Rectangle 3"/>
          <p:cNvSpPr>
            <a:spLocks noGrp="1" noChangeArrowheads="1"/>
          </p:cNvSpPr>
          <p:nvPr>
            <p:ph type="body" idx="1"/>
          </p:nvPr>
        </p:nvSpPr>
        <p:spPr>
          <a:xfrm>
            <a:off x="1992314" y="7532688"/>
            <a:ext cx="2014537" cy="1016000"/>
          </a:xfrm>
        </p:spPr>
        <p:txBody>
          <a:bodyPr/>
          <a:lstStyle/>
          <a:p>
            <a:pPr eaLnBrk="1" hangingPunct="1"/>
            <a:endParaRPr lang="en-GB" altLang="en-US"/>
          </a:p>
        </p:txBody>
      </p:sp>
    </p:spTree>
    <p:extLst>
      <p:ext uri="{BB962C8B-B14F-4D97-AF65-F5344CB8AC3E}">
        <p14:creationId xmlns:p14="http://schemas.microsoft.com/office/powerpoint/2010/main" val="3330093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4" name="Rectangle 14343">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p:cNvSpPr>
            <a:spLocks noGrp="1" noChangeArrowheads="1"/>
          </p:cNvSpPr>
          <p:nvPr>
            <p:ph type="title"/>
          </p:nvPr>
        </p:nvSpPr>
        <p:spPr>
          <a:xfrm>
            <a:off x="841248" y="548640"/>
            <a:ext cx="3600860" cy="5431536"/>
          </a:xfrm>
        </p:spPr>
        <p:txBody>
          <a:bodyPr>
            <a:normAutofit/>
          </a:bodyPr>
          <a:lstStyle/>
          <a:p>
            <a:pPr eaLnBrk="1" hangingPunct="1"/>
            <a:r>
              <a:rPr lang="en-US" altLang="en-US" sz="5400">
                <a:latin typeface="Comic Sans MS" panose="030F0702030302020204" pitchFamily="66" charset="0"/>
              </a:rPr>
              <a:t>Children’s Code of Conduct</a:t>
            </a:r>
          </a:p>
        </p:txBody>
      </p:sp>
      <p:sp>
        <p:nvSpPr>
          <p:cNvPr id="1434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p:cNvSpPr>
            <a:spLocks noGrp="1" noChangeArrowheads="1"/>
          </p:cNvSpPr>
          <p:nvPr>
            <p:ph type="body" idx="1"/>
          </p:nvPr>
        </p:nvSpPr>
        <p:spPr>
          <a:xfrm>
            <a:off x="5126418" y="552091"/>
            <a:ext cx="6224335" cy="5431536"/>
          </a:xfrm>
        </p:spPr>
        <p:txBody>
          <a:bodyPr anchor="ctr">
            <a:normAutofit/>
          </a:bodyPr>
          <a:lstStyle/>
          <a:p>
            <a:pPr eaLnBrk="1" hangingPunct="1"/>
            <a:r>
              <a:rPr lang="en-US" altLang="en-US" sz="2200">
                <a:latin typeface="Comic Sans MS" panose="030F0702030302020204" pitchFamily="66" charset="0"/>
              </a:rPr>
              <a:t>Polite, sensible, considerate behaviour </a:t>
            </a:r>
            <a:r>
              <a:rPr lang="en-US" altLang="en-US" sz="2200" b="1">
                <a:latin typeface="Comic Sans MS" panose="030F0702030302020204" pitchFamily="66" charset="0"/>
              </a:rPr>
              <a:t>essential</a:t>
            </a:r>
            <a:endParaRPr lang="en-US" altLang="en-US" sz="2200">
              <a:latin typeface="Comic Sans MS" panose="030F0702030302020204" pitchFamily="66" charset="0"/>
            </a:endParaRPr>
          </a:p>
          <a:p>
            <a:pPr eaLnBrk="1" hangingPunct="1"/>
            <a:r>
              <a:rPr lang="en-US" altLang="en-US" sz="2200">
                <a:latin typeface="Comic Sans MS" panose="030F0702030302020204" pitchFamily="66" charset="0"/>
              </a:rPr>
              <a:t>Follow all instructions carefully</a:t>
            </a:r>
          </a:p>
          <a:p>
            <a:pPr eaLnBrk="1" hangingPunct="1"/>
            <a:r>
              <a:rPr lang="en-US" altLang="en-US" sz="2200">
                <a:latin typeface="Comic Sans MS" panose="030F0702030302020204" pitchFamily="66" charset="0"/>
              </a:rPr>
              <a:t>Treat all personal and Castle owned property with respect</a:t>
            </a:r>
          </a:p>
          <a:p>
            <a:pPr eaLnBrk="1" hangingPunct="1"/>
            <a:r>
              <a:rPr lang="en-US" altLang="en-US" sz="2200">
                <a:latin typeface="Comic Sans MS" panose="030F0702030302020204" pitchFamily="66" charset="0"/>
              </a:rPr>
              <a:t>Each child responsible for his/her own property</a:t>
            </a:r>
          </a:p>
          <a:p>
            <a:pPr eaLnBrk="1" hangingPunct="1"/>
            <a:r>
              <a:rPr lang="en-US" altLang="en-US" sz="2200">
                <a:latin typeface="Comic Sans MS" panose="030F0702030302020204" pitchFamily="66" charset="0"/>
              </a:rPr>
              <a:t>No eating in dormitories</a:t>
            </a:r>
          </a:p>
          <a:p>
            <a:pPr eaLnBrk="1" hangingPunct="1"/>
            <a:r>
              <a:rPr lang="en-US" altLang="en-US" sz="2200">
                <a:latin typeface="Comic Sans MS" panose="030F0702030302020204" pitchFamily="66" charset="0"/>
              </a:rPr>
              <a:t>No chewing gum allowed anywhere on site</a:t>
            </a:r>
          </a:p>
          <a:p>
            <a:pPr eaLnBrk="1" hangingPunct="1"/>
            <a:r>
              <a:rPr lang="en-US" altLang="en-US" sz="2200">
                <a:latin typeface="Comic Sans MS" panose="030F0702030302020204" pitchFamily="66" charset="0"/>
              </a:rPr>
              <a:t>Join in as much as possible, but let staff know if there is anything at all which is bothering you</a:t>
            </a:r>
          </a:p>
          <a:p>
            <a:pPr eaLnBrk="1" hangingPunct="1"/>
            <a:r>
              <a:rPr lang="en-US" altLang="en-US" sz="2200">
                <a:latin typeface="Comic Sans MS" panose="030F0702030302020204" pitchFamily="66" charset="0"/>
              </a:rPr>
              <a:t>Any child whose behaviour in school before the trip causes serious concern </a:t>
            </a:r>
            <a:r>
              <a:rPr lang="en-US" altLang="en-US" sz="2200" b="1">
                <a:latin typeface="Comic Sans MS" panose="030F0702030302020204" pitchFamily="66" charset="0"/>
              </a:rPr>
              <a:t>will not go</a:t>
            </a:r>
            <a:endParaRPr lang="en-US" altLang="en-US" sz="2200">
              <a:latin typeface="Comic Sans MS" panose="030F0702030302020204" pitchFamily="66" charset="0"/>
            </a:endParaRPr>
          </a:p>
          <a:p>
            <a:pPr eaLnBrk="1" hangingPunct="1"/>
            <a:endParaRPr lang="en-US" altLang="en-US" sz="2200"/>
          </a:p>
          <a:p>
            <a:pPr eaLnBrk="1" hangingPunct="1"/>
            <a:endParaRPr lang="en-US" altLang="en-US" sz="2200"/>
          </a:p>
        </p:txBody>
      </p:sp>
    </p:spTree>
    <p:extLst>
      <p:ext uri="{BB962C8B-B14F-4D97-AF65-F5344CB8AC3E}">
        <p14:creationId xmlns:p14="http://schemas.microsoft.com/office/powerpoint/2010/main" val="3490133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80C2C4-4AC5-2B45-463A-D34171D7909F}"/>
              </a:ext>
            </a:extLst>
          </p:cNvPr>
          <p:cNvSpPr>
            <a:spLocks noGrp="1"/>
          </p:cNvSpPr>
          <p:nvPr>
            <p:ph type="title"/>
          </p:nvPr>
        </p:nvSpPr>
        <p:spPr>
          <a:xfrm>
            <a:off x="838200" y="365125"/>
            <a:ext cx="10515600" cy="1325563"/>
          </a:xfrm>
        </p:spPr>
        <p:txBody>
          <a:bodyPr>
            <a:normAutofit/>
          </a:bodyPr>
          <a:lstStyle/>
          <a:p>
            <a:r>
              <a:rPr lang="en-GB" sz="5400" b="1" u="sng"/>
              <a:t>Dates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4AF649-90B9-9308-291B-9DB042610B67}"/>
              </a:ext>
            </a:extLst>
          </p:cNvPr>
          <p:cNvSpPr>
            <a:spLocks noGrp="1"/>
          </p:cNvSpPr>
          <p:nvPr>
            <p:ph idx="1"/>
          </p:nvPr>
        </p:nvSpPr>
        <p:spPr>
          <a:xfrm>
            <a:off x="838200" y="1929384"/>
            <a:ext cx="10515600" cy="4251960"/>
          </a:xfrm>
        </p:spPr>
        <p:txBody>
          <a:bodyPr>
            <a:normAutofit/>
          </a:bodyPr>
          <a:lstStyle/>
          <a:p>
            <a:r>
              <a:rPr lang="en-GB" sz="2200" b="1" u="sng" dirty="0"/>
              <a:t>Wednesday 24th February - </a:t>
            </a:r>
            <a:r>
              <a:rPr lang="en-GB" sz="2200" b="1" i="0" u="sng" strike="noStrike" baseline="0" dirty="0">
                <a:latin typeface="Comic Sans MS" panose="030F0702030302020204" pitchFamily="66" charset="0"/>
              </a:rPr>
              <a:t> </a:t>
            </a:r>
            <a:r>
              <a:rPr lang="en-GB" sz="2200" b="0" i="0" u="none" strike="noStrike" baseline="0" dirty="0">
                <a:latin typeface="Comic Sans MS" panose="030F0702030302020204" pitchFamily="66" charset="0"/>
              </a:rPr>
              <a:t>We will be leaving school at 9:15am on Wednesday </a:t>
            </a:r>
            <a:r>
              <a:rPr lang="en-GB" sz="2200" dirty="0">
                <a:latin typeface="Comic Sans MS" panose="030F0702030302020204" pitchFamily="66" charset="0"/>
              </a:rPr>
              <a:t>24</a:t>
            </a:r>
            <a:r>
              <a:rPr lang="en-GB" sz="2200" b="0" i="0" u="none" strike="noStrike" baseline="0" dirty="0">
                <a:latin typeface="Comic Sans MS" panose="030F0702030302020204" pitchFamily="66" charset="0"/>
              </a:rPr>
              <a:t>th to arrive at Alton Castle for approximately 11:00am. The coach will collect children from outside Church on the Stratford Road. If you wish to wave goodbye please use the parking facilities at Sainsbury’s or Curry’s and not the school car park. </a:t>
            </a:r>
          </a:p>
          <a:p>
            <a:r>
              <a:rPr lang="en-GB" sz="2200" b="0" i="0" u="none" strike="noStrike" baseline="0" dirty="0">
                <a:latin typeface="Comic Sans MS" panose="030F0702030302020204" pitchFamily="66" charset="0"/>
              </a:rPr>
              <a:t>Please note, children will need a packed lunch for Wednesday. From experience it is best to send lunches in fully disposable packaging as lunchboxes will be smelly if not lost by the time we return. </a:t>
            </a:r>
          </a:p>
          <a:p>
            <a:endParaRPr lang="en-GB" sz="2200" dirty="0">
              <a:latin typeface="Comic Sans MS" panose="030F0702030302020204" pitchFamily="66" charset="0"/>
            </a:endParaRPr>
          </a:p>
          <a:p>
            <a:r>
              <a:rPr lang="en-GB" sz="2200" b="1" u="sng" dirty="0">
                <a:latin typeface="Calibri" panose="020F0502020204030204" pitchFamily="34" charset="0"/>
                <a:ea typeface="Calibri" panose="020F0502020204030204" pitchFamily="34" charset="0"/>
                <a:cs typeface="Calibri" panose="020F0502020204030204" pitchFamily="34" charset="0"/>
              </a:rPr>
              <a:t>Friday 26</a:t>
            </a:r>
            <a:r>
              <a:rPr lang="en-GB" sz="2200" b="1" u="sng" baseline="30000" dirty="0">
                <a:latin typeface="Calibri" panose="020F0502020204030204" pitchFamily="34" charset="0"/>
                <a:ea typeface="Calibri" panose="020F0502020204030204" pitchFamily="34" charset="0"/>
                <a:cs typeface="Calibri" panose="020F0502020204030204" pitchFamily="34" charset="0"/>
              </a:rPr>
              <a:t>th</a:t>
            </a:r>
            <a:r>
              <a:rPr lang="en-GB" sz="2200" b="1" u="sng" dirty="0">
                <a:latin typeface="Calibri" panose="020F0502020204030204" pitchFamily="34" charset="0"/>
                <a:ea typeface="Calibri" panose="020F0502020204030204" pitchFamily="34" charset="0"/>
                <a:cs typeface="Calibri" panose="020F0502020204030204" pitchFamily="34" charset="0"/>
              </a:rPr>
              <a:t> February - </a:t>
            </a:r>
            <a:r>
              <a:rPr lang="en-GB" sz="2200" b="0" i="0" u="none" strike="noStrike" baseline="0" dirty="0">
                <a:latin typeface="Comic Sans MS" panose="030F0702030302020204" pitchFamily="66" charset="0"/>
              </a:rPr>
              <a:t>We will be leaving Alton Castle at 2:00pm on Friday and expect to arrive back at school at approximately 3.30pm. </a:t>
            </a:r>
          </a:p>
          <a:p>
            <a:pPr marL="0" indent="0">
              <a:buNone/>
            </a:pPr>
            <a:endParaRPr lang="en-GB" sz="2200" dirty="0"/>
          </a:p>
        </p:txBody>
      </p:sp>
    </p:spTree>
    <p:extLst>
      <p:ext uri="{BB962C8B-B14F-4D97-AF65-F5344CB8AC3E}">
        <p14:creationId xmlns:p14="http://schemas.microsoft.com/office/powerpoint/2010/main" val="347545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99BAFE-11A8-9C13-5D6A-28797D195C23}"/>
              </a:ext>
            </a:extLst>
          </p:cNvPr>
          <p:cNvSpPr>
            <a:spLocks noGrp="1"/>
          </p:cNvSpPr>
          <p:nvPr>
            <p:ph type="title"/>
          </p:nvPr>
        </p:nvSpPr>
        <p:spPr>
          <a:xfrm>
            <a:off x="841248" y="548640"/>
            <a:ext cx="3600860" cy="5431536"/>
          </a:xfrm>
        </p:spPr>
        <p:txBody>
          <a:bodyPr>
            <a:normAutofit/>
          </a:bodyPr>
          <a:lstStyle/>
          <a:p>
            <a:r>
              <a:rPr lang="en-GB" sz="5000" b="1" i="0" u="none" strike="noStrike" baseline="0">
                <a:latin typeface="Comic Sans MS" panose="030F0702030302020204" pitchFamily="66" charset="0"/>
              </a:rPr>
              <a:t>Emergency Contact Details</a:t>
            </a:r>
            <a:br>
              <a:rPr lang="en-GB" sz="5000" b="0" i="0" u="none" strike="noStrike" baseline="0">
                <a:latin typeface="Comic Sans MS" panose="030F0702030302020204" pitchFamily="66" charset="0"/>
              </a:rPr>
            </a:br>
            <a:endParaRPr lang="en-GB"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AE1D65-199B-3462-2561-5457C3751E8F}"/>
              </a:ext>
            </a:extLst>
          </p:cNvPr>
          <p:cNvSpPr>
            <a:spLocks noGrp="1"/>
          </p:cNvSpPr>
          <p:nvPr>
            <p:ph idx="1"/>
          </p:nvPr>
        </p:nvSpPr>
        <p:spPr>
          <a:xfrm>
            <a:off x="5126418" y="552091"/>
            <a:ext cx="6224335" cy="5431536"/>
          </a:xfrm>
        </p:spPr>
        <p:txBody>
          <a:bodyPr anchor="ctr">
            <a:normAutofit/>
          </a:bodyPr>
          <a:lstStyle/>
          <a:p>
            <a:endParaRPr lang="en-GB" sz="1700" b="0" i="0" u="none" strike="noStrike" baseline="0">
              <a:latin typeface="Comic Sans MS" panose="030F0702030302020204" pitchFamily="66" charset="0"/>
            </a:endParaRPr>
          </a:p>
          <a:p>
            <a:pPr marL="0" indent="0">
              <a:buNone/>
            </a:pPr>
            <a:endParaRPr lang="en-GB" sz="1700" b="0" i="0" u="none" strike="noStrike" baseline="0">
              <a:latin typeface="Comic Sans MS" panose="030F0702030302020204" pitchFamily="66" charset="0"/>
            </a:endParaRPr>
          </a:p>
          <a:p>
            <a:r>
              <a:rPr lang="en-GB" sz="1700" b="0" i="0" u="none" strike="noStrike" baseline="0">
                <a:latin typeface="Comic Sans MS" panose="030F0702030302020204" pitchFamily="66" charset="0"/>
              </a:rPr>
              <a:t>We work on a policy of ‘no news is good news’, but if there is an emergency at Alton Castle you will be contacted directly using the contact details supplied. We will phone the school office on Wednesday when we have safely arrived at Alton Castle. </a:t>
            </a:r>
          </a:p>
          <a:p>
            <a:endParaRPr lang="en-GB" sz="1700" b="0" i="0" u="none" strike="noStrike" baseline="0">
              <a:latin typeface="Comic Sans MS" panose="030F0702030302020204" pitchFamily="66" charset="0"/>
            </a:endParaRPr>
          </a:p>
          <a:p>
            <a:r>
              <a:rPr lang="en-GB" sz="1700" b="0" i="0" u="none" strike="noStrike" baseline="0">
                <a:latin typeface="Comic Sans MS" panose="030F0702030302020204" pitchFamily="66" charset="0"/>
              </a:rPr>
              <a:t>In the event of an emergency at home please use the following procedure: </a:t>
            </a:r>
          </a:p>
          <a:p>
            <a:r>
              <a:rPr lang="en-GB" sz="1700" b="0" i="0" u="none" strike="noStrike" baseline="0">
                <a:latin typeface="Comic Sans MS" panose="030F0702030302020204" pitchFamily="66" charset="0"/>
              </a:rPr>
              <a:t>1. During school hours, please contact the school office on 0121 744 6852 </a:t>
            </a:r>
          </a:p>
          <a:p>
            <a:r>
              <a:rPr lang="en-GB" sz="1700" b="0" i="0" u="none" strike="noStrike" baseline="0">
                <a:latin typeface="Comic Sans MS" panose="030F0702030302020204" pitchFamily="66" charset="0"/>
              </a:rPr>
              <a:t>2. In out of school hours, staff will contact you via the school mobile. </a:t>
            </a:r>
          </a:p>
          <a:p>
            <a:endParaRPr lang="en-GB" sz="1700" b="0" i="0" u="none" strike="noStrike" baseline="0">
              <a:latin typeface="Comic Sans MS" panose="030F0702030302020204" pitchFamily="66" charset="0"/>
            </a:endParaRPr>
          </a:p>
          <a:p>
            <a:r>
              <a:rPr lang="en-GB" sz="1700" b="0" i="1" u="none" strike="noStrike" baseline="0">
                <a:latin typeface="Comic Sans MS" panose="030F0702030302020204" pitchFamily="66" charset="0"/>
              </a:rPr>
              <a:t>Please only contact us directly in the case of an emergency. </a:t>
            </a:r>
            <a:endParaRPr lang="en-GB" sz="1700"/>
          </a:p>
        </p:txBody>
      </p:sp>
    </p:spTree>
    <p:extLst>
      <p:ext uri="{BB962C8B-B14F-4D97-AF65-F5344CB8AC3E}">
        <p14:creationId xmlns:p14="http://schemas.microsoft.com/office/powerpoint/2010/main" val="4120375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438400" y="609600"/>
            <a:ext cx="7315200" cy="5486400"/>
          </a:xfrm>
        </p:spPr>
      </p:pic>
      <p:sp>
        <p:nvSpPr>
          <p:cNvPr id="15363" name="Rectangle 4"/>
          <p:cNvSpPr>
            <a:spLocks noGrp="1" noChangeArrowheads="1"/>
          </p:cNvSpPr>
          <p:nvPr>
            <p:ph type="title" idx="4294967295"/>
          </p:nvPr>
        </p:nvSpPr>
        <p:spPr>
          <a:xfrm>
            <a:off x="2208213" y="7245350"/>
            <a:ext cx="7772400" cy="1143000"/>
          </a:xfrm>
        </p:spPr>
        <p:txBody>
          <a:bodyPr/>
          <a:lstStyle/>
          <a:p>
            <a:pPr eaLnBrk="1" hangingPunct="1"/>
            <a:endParaRPr lang="en-GB" altLang="en-US"/>
          </a:p>
        </p:txBody>
      </p:sp>
    </p:spTree>
    <p:extLst>
      <p:ext uri="{BB962C8B-B14F-4D97-AF65-F5344CB8AC3E}">
        <p14:creationId xmlns:p14="http://schemas.microsoft.com/office/powerpoint/2010/main" val="900525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838" y="1"/>
            <a:ext cx="9174163" cy="688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3"/>
          <p:cNvSpPr>
            <a:spLocks noGrp="1" noChangeArrowheads="1"/>
          </p:cNvSpPr>
          <p:nvPr>
            <p:ph type="title" idx="4294967295"/>
          </p:nvPr>
        </p:nvSpPr>
        <p:spPr>
          <a:xfrm>
            <a:off x="2208213" y="7316788"/>
            <a:ext cx="7772400" cy="1143000"/>
          </a:xfrm>
        </p:spPr>
        <p:txBody>
          <a:bodyPr/>
          <a:lstStyle/>
          <a:p>
            <a:pPr eaLnBrk="1" hangingPunct="1"/>
            <a:endParaRPr lang="en-GB" altLang="en-US"/>
          </a:p>
        </p:txBody>
      </p:sp>
    </p:spTree>
    <p:extLst>
      <p:ext uri="{BB962C8B-B14F-4D97-AF65-F5344CB8AC3E}">
        <p14:creationId xmlns:p14="http://schemas.microsoft.com/office/powerpoint/2010/main" val="504510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181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873</Words>
  <Application>Microsoft Office PowerPoint</Application>
  <PresentationFormat>Widescreen</PresentationFormat>
  <Paragraphs>107</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Comic Sans MS</vt:lpstr>
      <vt:lpstr>ComicSansMS-Bold</vt:lpstr>
      <vt:lpstr>SassoonCRInfantMedium</vt:lpstr>
      <vt:lpstr>Wingdings</vt:lpstr>
      <vt:lpstr>Office Theme</vt:lpstr>
      <vt:lpstr>PowerPoint Presentation</vt:lpstr>
      <vt:lpstr>Objectives for the visit</vt:lpstr>
      <vt:lpstr>Typical 2 day programme</vt:lpstr>
      <vt:lpstr>Accommodation </vt:lpstr>
      <vt:lpstr>Food</vt:lpstr>
      <vt:lpstr>Health and Safety</vt:lpstr>
      <vt:lpstr>Medical issues</vt:lpstr>
      <vt:lpstr>Staffing</vt:lpstr>
      <vt:lpstr>Kit list</vt:lpstr>
      <vt:lpstr>PLEASE DO NOT BRING ANY ITEMS OF VALUE</vt:lpstr>
      <vt:lpstr>Children’s Code of Conduct</vt:lpstr>
      <vt:lpstr>Dates</vt:lpstr>
      <vt:lpstr>Emergency Contact Details </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Ebbutt</dc:creator>
  <cp:lastModifiedBy>Kerry Mcnamee</cp:lastModifiedBy>
  <cp:revision>9</cp:revision>
  <dcterms:created xsi:type="dcterms:W3CDTF">2023-09-15T06:54:54Z</dcterms:created>
  <dcterms:modified xsi:type="dcterms:W3CDTF">2026-07-16T15:26:44Z</dcterms:modified>
</cp:coreProperties>
</file>