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34"/>
  </p:handoutMasterIdLst>
  <p:sldIdLst>
    <p:sldId id="270" r:id="rId2"/>
    <p:sldId id="261" r:id="rId3"/>
    <p:sldId id="260" r:id="rId4"/>
    <p:sldId id="276" r:id="rId5"/>
    <p:sldId id="274" r:id="rId6"/>
    <p:sldId id="283" r:id="rId7"/>
    <p:sldId id="284" r:id="rId8"/>
    <p:sldId id="286" r:id="rId9"/>
    <p:sldId id="287" r:id="rId10"/>
    <p:sldId id="277" r:id="rId11"/>
    <p:sldId id="275" r:id="rId12"/>
    <p:sldId id="256" r:id="rId13"/>
    <p:sldId id="278" r:id="rId14"/>
    <p:sldId id="257" r:id="rId15"/>
    <p:sldId id="279" r:id="rId16"/>
    <p:sldId id="289" r:id="rId17"/>
    <p:sldId id="258" r:id="rId18"/>
    <p:sldId id="259" r:id="rId19"/>
    <p:sldId id="262" r:id="rId20"/>
    <p:sldId id="285" r:id="rId21"/>
    <p:sldId id="263" r:id="rId22"/>
    <p:sldId id="281" r:id="rId23"/>
    <p:sldId id="264" r:id="rId24"/>
    <p:sldId id="271" r:id="rId25"/>
    <p:sldId id="272" r:id="rId26"/>
    <p:sldId id="282" r:id="rId27"/>
    <p:sldId id="288" r:id="rId28"/>
    <p:sldId id="265" r:id="rId29"/>
    <p:sldId id="269" r:id="rId30"/>
    <p:sldId id="273" r:id="rId31"/>
    <p:sldId id="266" r:id="rId32"/>
    <p:sldId id="267" r:id="rId33"/>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77" autoAdjust="0"/>
    <p:restoredTop sz="94660"/>
  </p:normalViewPr>
  <p:slideViewPr>
    <p:cSldViewPr snapToGrid="0">
      <p:cViewPr varScale="1">
        <p:scale>
          <a:sx n="82" d="100"/>
          <a:sy n="82" d="100"/>
        </p:scale>
        <p:origin x="53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7B8C7043-EF81-4732-AD10-597A52003CB1}" type="datetimeFigureOut">
              <a:rPr lang="en-GB" smtClean="0"/>
              <a:t>14/09/2026</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2FC2144-7295-4836-8F26-31C4462329FF}" type="slidenum">
              <a:rPr lang="en-GB" smtClean="0"/>
              <a:t>‹#›</a:t>
            </a:fld>
            <a:endParaRPr lang="en-GB"/>
          </a:p>
        </p:txBody>
      </p:sp>
    </p:spTree>
    <p:extLst>
      <p:ext uri="{BB962C8B-B14F-4D97-AF65-F5344CB8AC3E}">
        <p14:creationId xmlns:p14="http://schemas.microsoft.com/office/powerpoint/2010/main" val="147771551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5462CF5-25D2-4581-BEE3-97A067AF24E0}"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41101350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462CF5-25D2-4581-BEE3-97A067AF24E0}"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3549152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5462CF5-25D2-4581-BEE3-97A067AF24E0}"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8240994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5462CF5-25D2-4581-BEE3-97A067AF24E0}" type="datetimeFigureOut">
              <a:rPr lang="en-GB" smtClean="0"/>
              <a:t>14/09/2026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27631410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5462CF5-25D2-4581-BEE3-97A067AF24E0}" type="datetimeFigureOut">
              <a:rPr lang="en-GB" smtClean="0"/>
              <a:t>14/09/2026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30692502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5462CF5-25D2-4581-BEE3-97A067AF24E0}" type="datetimeFigureOut">
              <a:rPr lang="en-GB" smtClean="0"/>
              <a:t>14/09/2026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33571280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462CF5-25D2-4581-BEE3-97A067AF24E0}" type="datetimeFigureOut">
              <a:rPr lang="en-GB" smtClean="0"/>
              <a:t>14/09/2026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9621567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5462CF5-25D2-4581-BEE3-97A067AF24E0}" type="datetimeFigureOut">
              <a:rPr lang="en-GB" smtClean="0"/>
              <a:t>14/09/2026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21631456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5462CF5-25D2-4581-BEE3-97A067AF24E0}" type="datetimeFigureOut">
              <a:rPr lang="en-GB" smtClean="0"/>
              <a:t>14/09/2026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26806194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462CF5-25D2-4581-BEE3-97A067AF24E0}"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9621916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462CF5-25D2-4581-BEE3-97A067AF24E0}"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6299979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5462CF5-25D2-4581-BEE3-97A067AF24E0}" type="datetimeFigureOut">
              <a:rPr lang="en-GB" smtClean="0"/>
              <a:t>14/09/2026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CBCD2E0-3E24-44E2-885A-893405681836}" type="slidenum">
              <a:rPr lang="en-GB" smtClean="0"/>
              <a:t>‹#›</a:t>
            </a:fld>
            <a:endParaRPr lang="en-GB"/>
          </a:p>
        </p:txBody>
      </p:sp>
    </p:spTree>
    <p:extLst>
      <p:ext uri="{BB962C8B-B14F-4D97-AF65-F5344CB8AC3E}">
        <p14:creationId xmlns:p14="http://schemas.microsoft.com/office/powerpoint/2010/main" val="15640577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64489"/>
            <a:ext cx="10515600" cy="1325563"/>
          </a:xfrm>
        </p:spPr>
        <p:txBody>
          <a:bodyPr/>
          <a:lstStyle/>
          <a:p>
            <a:pPr algn="ctr"/>
            <a:r>
              <a:rPr lang="en-GB" dirty="0"/>
              <a:t>Parent Information Meeting for Y2</a:t>
            </a:r>
          </a:p>
        </p:txBody>
      </p:sp>
      <p:sp>
        <p:nvSpPr>
          <p:cNvPr id="3" name="Content Placeholder 2"/>
          <p:cNvSpPr>
            <a:spLocks noGrp="1"/>
          </p:cNvSpPr>
          <p:nvPr>
            <p:ph idx="1"/>
          </p:nvPr>
        </p:nvSpPr>
        <p:spPr>
          <a:xfrm>
            <a:off x="149290" y="1825625"/>
            <a:ext cx="11204510" cy="4351338"/>
          </a:xfrm>
        </p:spPr>
        <p:txBody>
          <a:bodyPr/>
          <a:lstStyle/>
          <a:p>
            <a:pPr marL="0" indent="0" algn="ctr">
              <a:buNone/>
            </a:pPr>
            <a:r>
              <a:rPr lang="en-GB" b="1" dirty="0"/>
              <a:t>Welcome to our Parent Information Meeting</a:t>
            </a:r>
          </a:p>
          <a:p>
            <a:pPr marL="0" indent="0">
              <a:buNone/>
            </a:pPr>
            <a:endParaRPr lang="en-GB" dirty="0"/>
          </a:p>
          <a:p>
            <a:pPr>
              <a:buFont typeface="Wingdings" panose="05000000000000000000" pitchFamily="2" charset="2"/>
              <a:buChar char="ü"/>
            </a:pPr>
            <a:r>
              <a:rPr lang="en-GB" dirty="0"/>
              <a:t> We will provide information about what is happening in your child’s year group</a:t>
            </a:r>
          </a:p>
          <a:p>
            <a:pPr marL="0" indent="0">
              <a:buNone/>
            </a:pPr>
            <a:r>
              <a:rPr lang="en-GB" dirty="0"/>
              <a:t> </a:t>
            </a:r>
          </a:p>
          <a:p>
            <a:pPr>
              <a:buFont typeface="Wingdings" panose="05000000000000000000" pitchFamily="2" charset="2"/>
              <a:buChar char="ü"/>
            </a:pPr>
            <a:r>
              <a:rPr lang="en-GB" dirty="0"/>
              <a:t>We will communicate our expectations about behaviour, uniform, attendance, Pupil Review Meetings, homework and positive relationships.</a:t>
            </a:r>
          </a:p>
          <a:p>
            <a:pPr marL="0" indent="0">
              <a:buNone/>
            </a:pPr>
            <a:endParaRPr lang="en-GB" dirty="0"/>
          </a:p>
        </p:txBody>
      </p:sp>
      <p:pic>
        <p:nvPicPr>
          <p:cNvPr id="4" name="Picture 3"/>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355184" y="365760"/>
            <a:ext cx="1998616" cy="1324292"/>
          </a:xfrm>
          <a:prstGeom prst="rect">
            <a:avLst/>
          </a:prstGeom>
          <a:noFill/>
          <a:ln>
            <a:noFill/>
          </a:ln>
        </p:spPr>
      </p:pic>
    </p:spTree>
    <p:extLst>
      <p:ext uri="{BB962C8B-B14F-4D97-AF65-F5344CB8AC3E}">
        <p14:creationId xmlns:p14="http://schemas.microsoft.com/office/powerpoint/2010/main" val="11615596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Catholic Ethos</a:t>
            </a:r>
          </a:p>
        </p:txBody>
      </p:sp>
      <p:sp>
        <p:nvSpPr>
          <p:cNvPr id="3" name="Content Placeholder 2"/>
          <p:cNvSpPr>
            <a:spLocks noGrp="1"/>
          </p:cNvSpPr>
          <p:nvPr>
            <p:ph idx="1"/>
          </p:nvPr>
        </p:nvSpPr>
        <p:spPr>
          <a:xfrm>
            <a:off x="335902" y="1825625"/>
            <a:ext cx="11485984" cy="4351338"/>
          </a:xfrm>
        </p:spPr>
        <p:txBody>
          <a:bodyPr>
            <a:normAutofit/>
          </a:bodyPr>
          <a:lstStyle/>
          <a:p>
            <a:pPr marL="0" indent="0" algn="ctr">
              <a:buNone/>
            </a:pPr>
            <a:r>
              <a:rPr lang="en-GB" b="1" dirty="0"/>
              <a:t>Everything we do is underpinned by our Catholic ethos</a:t>
            </a:r>
          </a:p>
          <a:p>
            <a:pPr marL="0" indent="0">
              <a:buNone/>
            </a:pPr>
            <a:r>
              <a:rPr lang="en-GB" dirty="0"/>
              <a:t>As a Catholic School, we seek to live out the values of Jesus Christ. </a:t>
            </a:r>
          </a:p>
          <a:p>
            <a:pPr marL="0" indent="0">
              <a:buNone/>
            </a:pPr>
            <a:r>
              <a:rPr lang="en-GB" dirty="0"/>
              <a:t>We promote these values by our words and deeds recognising that every child is unique and is created in the image of God. </a:t>
            </a:r>
          </a:p>
          <a:p>
            <a:pPr marL="0" indent="0">
              <a:buNone/>
            </a:pPr>
            <a:r>
              <a:rPr lang="en-GB" dirty="0"/>
              <a:t>Jesus told us to "Love one another as I have loved you" and this reminds us every day to go the extra mile for the children within our care. </a:t>
            </a:r>
          </a:p>
          <a:p>
            <a:pPr marL="0" indent="0">
              <a:buNone/>
            </a:pPr>
            <a:r>
              <a:rPr lang="en-GB" dirty="0"/>
              <a:t>Our Lady of the Wayside is a school we are all proud of. Our school is a vibrant, positive place that provides a safe and welcoming environment in which to learn.</a:t>
            </a:r>
            <a:endParaRPr lang="en-GB" dirty="0">
              <a:solidFill>
                <a:srgbClr val="00B050"/>
              </a:solidFill>
            </a:endParaRPr>
          </a:p>
          <a:p>
            <a:pPr marL="0" indent="0">
              <a:buNone/>
            </a:pPr>
            <a:endParaRPr lang="en-GB" dirty="0">
              <a:solidFill>
                <a:srgbClr val="00B050"/>
              </a:solidFill>
            </a:endParaRPr>
          </a:p>
        </p:txBody>
      </p:sp>
    </p:spTree>
    <p:extLst>
      <p:ext uri="{BB962C8B-B14F-4D97-AF65-F5344CB8AC3E}">
        <p14:creationId xmlns:p14="http://schemas.microsoft.com/office/powerpoint/2010/main" val="6599915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Attendance</a:t>
            </a:r>
          </a:p>
        </p:txBody>
      </p:sp>
      <p:sp>
        <p:nvSpPr>
          <p:cNvPr id="3" name="Content Placeholder 2"/>
          <p:cNvSpPr>
            <a:spLocks noGrp="1"/>
          </p:cNvSpPr>
          <p:nvPr>
            <p:ph idx="1"/>
          </p:nvPr>
        </p:nvSpPr>
        <p:spPr/>
        <p:txBody>
          <a:bodyPr>
            <a:normAutofit fontScale="92500" lnSpcReduction="10000"/>
          </a:bodyPr>
          <a:lstStyle/>
          <a:p>
            <a:pPr marL="0" indent="0">
              <a:buNone/>
            </a:pPr>
            <a:r>
              <a:rPr lang="en-GB" dirty="0"/>
              <a:t>Good attendance will ensure that your child will have the best chance to achieve their academic potential and have real opportunity in further education and the world of work. </a:t>
            </a:r>
          </a:p>
          <a:p>
            <a:pPr marL="0" indent="0">
              <a:buNone/>
            </a:pPr>
            <a:r>
              <a:rPr lang="en-GB" dirty="0"/>
              <a:t>Did you know that…</a:t>
            </a:r>
          </a:p>
          <a:p>
            <a:pPr marL="0" indent="0">
              <a:buNone/>
            </a:pPr>
            <a:r>
              <a:rPr lang="en-GB" dirty="0"/>
              <a:t>95%		9 days		2 weeks	 50 lessons missed</a:t>
            </a:r>
          </a:p>
          <a:p>
            <a:pPr marL="0" indent="0">
              <a:buNone/>
            </a:pPr>
            <a:r>
              <a:rPr lang="en-GB" dirty="0"/>
              <a:t>90%		19 days	4 weeks	 100 lessons missed</a:t>
            </a:r>
          </a:p>
          <a:p>
            <a:pPr marL="0" indent="0">
              <a:buNone/>
            </a:pPr>
            <a:r>
              <a:rPr lang="en-GB" dirty="0"/>
              <a:t>85%		29 days	6 weeks	 150 lessons missed</a:t>
            </a:r>
          </a:p>
          <a:p>
            <a:pPr marL="0" indent="0">
              <a:buNone/>
            </a:pPr>
            <a:endParaRPr lang="en-GB" dirty="0"/>
          </a:p>
          <a:p>
            <a:pPr marL="0" indent="0">
              <a:buNone/>
            </a:pPr>
            <a:r>
              <a:rPr lang="en-GB" dirty="0"/>
              <a:t>It may be tempting to book a family holiday in term time to save on costs.  However, this has a major impact on learning. </a:t>
            </a:r>
          </a:p>
          <a:p>
            <a:pPr marL="0" indent="0">
              <a:buNone/>
            </a:pPr>
            <a:endParaRPr lang="en-GB" dirty="0"/>
          </a:p>
          <a:p>
            <a:pPr marL="0" indent="0">
              <a:buNone/>
            </a:pPr>
            <a:endParaRPr lang="en-GB" dirty="0">
              <a:solidFill>
                <a:srgbClr val="00B050"/>
              </a:solidFill>
            </a:endParaRPr>
          </a:p>
        </p:txBody>
      </p:sp>
    </p:spTree>
    <p:extLst>
      <p:ext uri="{BB962C8B-B14F-4D97-AF65-F5344CB8AC3E}">
        <p14:creationId xmlns:p14="http://schemas.microsoft.com/office/powerpoint/2010/main" val="19276224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Punctuality</a:t>
            </a:r>
          </a:p>
        </p:txBody>
      </p:sp>
      <p:sp>
        <p:nvSpPr>
          <p:cNvPr id="3" name="Content Placeholder 2"/>
          <p:cNvSpPr>
            <a:spLocks noGrp="1"/>
          </p:cNvSpPr>
          <p:nvPr>
            <p:ph idx="1"/>
          </p:nvPr>
        </p:nvSpPr>
        <p:spPr>
          <a:xfrm>
            <a:off x="391885" y="1825625"/>
            <a:ext cx="11476653" cy="4351338"/>
          </a:xfrm>
        </p:spPr>
        <p:txBody>
          <a:bodyPr>
            <a:normAutofit/>
          </a:bodyPr>
          <a:lstStyle/>
          <a:p>
            <a:pPr marL="0" indent="0">
              <a:buNone/>
            </a:pPr>
            <a:r>
              <a:rPr lang="en-GB" dirty="0"/>
              <a:t>We must ensure that all children are in school punctually and ready to learn. </a:t>
            </a:r>
          </a:p>
          <a:p>
            <a:pPr marL="0" indent="0">
              <a:buNone/>
            </a:pPr>
            <a:r>
              <a:rPr lang="en-GB" dirty="0"/>
              <a:t>Regular lateness to school, even by a few minutes, is disruptive to the class and sometimes upsetting for your child.</a:t>
            </a:r>
          </a:p>
          <a:p>
            <a:r>
              <a:rPr lang="en-GB" dirty="0"/>
              <a:t>Children should be in school before 8.55am. Lateness after 9.05am will be recorded as unauthorised.</a:t>
            </a:r>
          </a:p>
          <a:p>
            <a:r>
              <a:rPr lang="en-GB" dirty="0"/>
              <a:t>Where attendance/punctuality is an issue our school attendance team which includes Mrs Lloyd and Mrs Ashcroft, will invite parents/carers into school for short meetings, and to draw up attendance support plans. </a:t>
            </a:r>
          </a:p>
          <a:p>
            <a:pPr marL="0" indent="0">
              <a:buNone/>
            </a:pPr>
            <a:endParaRPr lang="en-GB" dirty="0"/>
          </a:p>
        </p:txBody>
      </p:sp>
    </p:spTree>
    <p:extLst>
      <p:ext uri="{BB962C8B-B14F-4D97-AF65-F5344CB8AC3E}">
        <p14:creationId xmlns:p14="http://schemas.microsoft.com/office/powerpoint/2010/main" val="11113608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Curriculum Overview</a:t>
            </a:r>
          </a:p>
        </p:txBody>
      </p:sp>
      <p:pic>
        <p:nvPicPr>
          <p:cNvPr id="4" name="Picture 3"/>
          <p:cNvPicPr>
            <a:picLocks noChangeAspect="1"/>
          </p:cNvPicPr>
          <p:nvPr/>
        </p:nvPicPr>
        <p:blipFill>
          <a:blip r:embed="rId2"/>
          <a:stretch>
            <a:fillRect/>
          </a:stretch>
        </p:blipFill>
        <p:spPr>
          <a:xfrm>
            <a:off x="1211459" y="1515292"/>
            <a:ext cx="9769082" cy="5210954"/>
          </a:xfrm>
          <a:prstGeom prst="rect">
            <a:avLst/>
          </a:prstGeom>
        </p:spPr>
      </p:pic>
    </p:spTree>
    <p:extLst>
      <p:ext uri="{BB962C8B-B14F-4D97-AF65-F5344CB8AC3E}">
        <p14:creationId xmlns:p14="http://schemas.microsoft.com/office/powerpoint/2010/main" val="25421230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rcRect b="34871"/>
          <a:stretch>
            <a:fillRect/>
          </a:stretch>
        </p:blipFill>
        <p:spPr>
          <a:xfrm>
            <a:off x="924661" y="182882"/>
            <a:ext cx="9577876" cy="4118530"/>
          </a:xfrm>
          <a:prstGeom prst="rect">
            <a:avLst/>
          </a:prstGeom>
        </p:spPr>
      </p:pic>
      <p:sp>
        <p:nvSpPr>
          <p:cNvPr id="2" name="Rectangle 1">
            <a:extLst>
              <a:ext uri="{FF2B5EF4-FFF2-40B4-BE49-F238E27FC236}">
                <a16:creationId xmlns:a16="http://schemas.microsoft.com/office/drawing/2014/main" id="{CF8FF36A-1770-24DC-8D0F-C28FC474B303}"/>
              </a:ext>
            </a:extLst>
          </p:cNvPr>
          <p:cNvSpPr/>
          <p:nvPr/>
        </p:nvSpPr>
        <p:spPr>
          <a:xfrm>
            <a:off x="2715364" y="4314806"/>
            <a:ext cx="6130829" cy="707886"/>
          </a:xfrm>
          <a:prstGeom prst="rect">
            <a:avLst/>
          </a:prstGeom>
          <a:noFill/>
        </p:spPr>
        <p:txBody>
          <a:bodyPr wrap="square" lIns="91440" tIns="45720" rIns="91440" bIns="45720">
            <a:spAutoFit/>
          </a:bodyPr>
          <a:lstStyle/>
          <a:p>
            <a:pPr algn="ctr"/>
            <a:r>
              <a:rPr lang="en-GB" sz="4000" b="0" cap="none" spc="0" dirty="0">
                <a:ln w="0"/>
                <a:solidFill>
                  <a:schemeClr val="tx1"/>
                </a:solidFill>
                <a:effectLst>
                  <a:outerShdw blurRad="38100" dist="19050" dir="2700000" algn="tl" rotWithShape="0">
                    <a:schemeClr val="dk1">
                      <a:alpha val="40000"/>
                    </a:schemeClr>
                  </a:outerShdw>
                </a:effectLst>
              </a:rPr>
              <a:t>New RE Curriculum</a:t>
            </a:r>
          </a:p>
        </p:txBody>
      </p:sp>
      <p:pic>
        <p:nvPicPr>
          <p:cNvPr id="5" name="Picture 4">
            <a:extLst>
              <a:ext uri="{FF2B5EF4-FFF2-40B4-BE49-F238E27FC236}">
                <a16:creationId xmlns:a16="http://schemas.microsoft.com/office/drawing/2014/main" id="{41FEA010-48F1-8C31-D0A9-C1DC16442200}"/>
              </a:ext>
            </a:extLst>
          </p:cNvPr>
          <p:cNvPicPr>
            <a:picLocks noChangeAspect="1"/>
          </p:cNvPicPr>
          <p:nvPr/>
        </p:nvPicPr>
        <p:blipFill>
          <a:blip r:embed="rId3"/>
          <a:stretch>
            <a:fillRect/>
          </a:stretch>
        </p:blipFill>
        <p:spPr>
          <a:xfrm>
            <a:off x="924661" y="5022692"/>
            <a:ext cx="9712237" cy="1076273"/>
          </a:xfrm>
          <a:prstGeom prst="rect">
            <a:avLst/>
          </a:prstGeom>
        </p:spPr>
      </p:pic>
    </p:spTree>
    <p:extLst>
      <p:ext uri="{BB962C8B-B14F-4D97-AF65-F5344CB8AC3E}">
        <p14:creationId xmlns:p14="http://schemas.microsoft.com/office/powerpoint/2010/main" val="42490977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86120" y="561703"/>
            <a:ext cx="10809455" cy="5891348"/>
          </a:xfrm>
          <a:prstGeom prst="rect">
            <a:avLst/>
          </a:prstGeom>
        </p:spPr>
      </p:pic>
      <p:sp>
        <p:nvSpPr>
          <p:cNvPr id="2" name="Rectangle: Rounded Corners 1">
            <a:extLst>
              <a:ext uri="{FF2B5EF4-FFF2-40B4-BE49-F238E27FC236}">
                <a16:creationId xmlns:a16="http://schemas.microsoft.com/office/drawing/2014/main" id="{C185D32A-62E8-C130-7A45-E362EE6BDB91}"/>
              </a:ext>
            </a:extLst>
          </p:cNvPr>
          <p:cNvSpPr/>
          <p:nvPr/>
        </p:nvSpPr>
        <p:spPr>
          <a:xfrm>
            <a:off x="3153747" y="5598367"/>
            <a:ext cx="3424335" cy="541176"/>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91905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697973-2E12-0065-A166-664872732F7A}"/>
              </a:ext>
            </a:extLst>
          </p:cNvPr>
          <p:cNvSpPr>
            <a:spLocks noGrp="1"/>
          </p:cNvSpPr>
          <p:nvPr>
            <p:ph type="title"/>
          </p:nvPr>
        </p:nvSpPr>
        <p:spPr>
          <a:xfrm>
            <a:off x="838200" y="365125"/>
            <a:ext cx="10515600" cy="597401"/>
          </a:xfrm>
        </p:spPr>
        <p:txBody>
          <a:bodyPr>
            <a:normAutofit/>
          </a:bodyPr>
          <a:lstStyle/>
          <a:p>
            <a:r>
              <a:rPr lang="en-GB" sz="3600" dirty="0" err="1"/>
              <a:t>Rosenshine’s</a:t>
            </a:r>
            <a:r>
              <a:rPr lang="en-GB" sz="3600" dirty="0"/>
              <a:t> </a:t>
            </a:r>
            <a:r>
              <a:rPr lang="en-GB" sz="3600" dirty="0" err="1"/>
              <a:t>Priciples</a:t>
            </a:r>
            <a:endParaRPr lang="en-GB" sz="3600" dirty="0"/>
          </a:p>
        </p:txBody>
      </p:sp>
      <p:sp>
        <p:nvSpPr>
          <p:cNvPr id="3" name="Content Placeholder 2">
            <a:extLst>
              <a:ext uri="{FF2B5EF4-FFF2-40B4-BE49-F238E27FC236}">
                <a16:creationId xmlns:a16="http://schemas.microsoft.com/office/drawing/2014/main" id="{57597475-3239-2800-30C5-A025CB6EEB63}"/>
              </a:ext>
            </a:extLst>
          </p:cNvPr>
          <p:cNvSpPr>
            <a:spLocks noGrp="1"/>
          </p:cNvSpPr>
          <p:nvPr>
            <p:ph idx="1"/>
          </p:nvPr>
        </p:nvSpPr>
        <p:spPr>
          <a:xfrm>
            <a:off x="838200" y="962526"/>
            <a:ext cx="10515600" cy="5530349"/>
          </a:xfrm>
        </p:spPr>
        <p:txBody>
          <a:bodyPr>
            <a:normAutofit fontScale="92500" lnSpcReduction="10000"/>
          </a:bodyPr>
          <a:lstStyle/>
          <a:p>
            <a:pPr marL="0" indent="0">
              <a:buNone/>
            </a:pPr>
            <a:r>
              <a:rPr lang="en-GB" sz="1400" dirty="0"/>
              <a:t>At our school, we aim to give every child the best chance to succeed by using teaching strategies that are proven to work. One approach we follow is based on </a:t>
            </a:r>
            <a:r>
              <a:rPr lang="en-GB" sz="1400" dirty="0" err="1"/>
              <a:t>Rosenshine’s</a:t>
            </a:r>
            <a:r>
              <a:rPr lang="en-GB" sz="1400" dirty="0"/>
              <a:t> Principles of Instruction – a set of research-based ideas that help children learn more effectively. Here’s how we use these principles in our Year 2 classrooms:</a:t>
            </a:r>
          </a:p>
          <a:p>
            <a:r>
              <a:rPr lang="en-GB" sz="1400" dirty="0"/>
              <a:t> Daily Review -We begin each day by reviewing key learning from previous lessons. This might be a quick quiz, a discussion, or a few practice questions. It helps children remember what they’ve learned and builds strong foundations before we introduce new content.</a:t>
            </a:r>
          </a:p>
          <a:p>
            <a:r>
              <a:rPr lang="en-GB" sz="1400" dirty="0"/>
              <a:t> Presenting New Material in Small Steps -Rather than giving too much information at once, we break lessons into small, manageable chunks. This way, children are not overwhelmed and have time to fully understand each part before moving on.</a:t>
            </a:r>
          </a:p>
          <a:p>
            <a:r>
              <a:rPr lang="en-GB" sz="1400" dirty="0"/>
              <a:t> Asking Lots of Questions- We ask questions throughout the lesson – to check understanding, get children thinking, and keep them engaged. This also helps us spot who might need extra help.</a:t>
            </a:r>
          </a:p>
          <a:p>
            <a:r>
              <a:rPr lang="en-GB" sz="1400" dirty="0"/>
              <a:t> Providing Clear Models - When we teach new skills (like how to solve a maths problem or write a sentence), we show clear examples. We model the process step by step so children know exactly what success looks like.</a:t>
            </a:r>
          </a:p>
          <a:p>
            <a:r>
              <a:rPr lang="en-GB" sz="1400" dirty="0"/>
              <a:t> Guided Practice -  Children don’t do everything on their own straight away. First, we practise together, giving them support and guidance as they learn new things.</a:t>
            </a:r>
          </a:p>
          <a:p>
            <a:r>
              <a:rPr lang="en-GB" sz="1400" dirty="0"/>
              <a:t> Checking for Understanding - We regularly check how well children are understanding what we’re teaching. If something isn’t clear, we’ll go over it again in a different way.</a:t>
            </a:r>
          </a:p>
          <a:p>
            <a:r>
              <a:rPr lang="en-GB" sz="1400" dirty="0"/>
              <a:t>We aim for a high success rate by giving children work that’s challenging but achievable. With support and guided practice, they build confidence and stay motivated by experiencing regular success.</a:t>
            </a:r>
          </a:p>
          <a:p>
            <a:r>
              <a:rPr lang="en-GB" sz="1400" dirty="0"/>
              <a:t>Providing Scaffolds for Difficult Tasks - We give extra support when children are tackling more challenging work – such as sentence starters, word banks, or guided prompts – and gradually remove that support as their confidence grows.</a:t>
            </a:r>
          </a:p>
          <a:p>
            <a:r>
              <a:rPr lang="en-GB" sz="1400" dirty="0"/>
              <a:t>Independent Practice - Once children have had enough support and practice, they work independently to apply what they've learned. This helps secure their understanding and builds confidence.</a:t>
            </a:r>
          </a:p>
          <a:p>
            <a:r>
              <a:rPr lang="en-GB" sz="1400" dirty="0"/>
              <a:t>Reviewing Learning Regularly - We return to key ideas over time to help children remember them long-term – whether it’s phonics, times tables, or grammar rules </a:t>
            </a:r>
          </a:p>
          <a:p>
            <a:r>
              <a:rPr lang="en-GB" sz="1400" dirty="0"/>
              <a:t>By using </a:t>
            </a:r>
            <a:r>
              <a:rPr lang="en-GB" sz="1400" dirty="0" err="1"/>
              <a:t>Rosenshine’s</a:t>
            </a:r>
            <a:r>
              <a:rPr lang="en-GB" sz="1400" dirty="0"/>
              <a:t> principles, we help your child feel more confident, secure, and successful in their learning. It’s all about building knowledge step by step, with lots of support along the way</a:t>
            </a:r>
          </a:p>
        </p:txBody>
      </p:sp>
    </p:spTree>
    <p:extLst>
      <p:ext uri="{BB962C8B-B14F-4D97-AF65-F5344CB8AC3E}">
        <p14:creationId xmlns:p14="http://schemas.microsoft.com/office/powerpoint/2010/main" val="34146030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4652C1F-630C-1D05-EC25-BA5EB2A1F05D}"/>
              </a:ext>
            </a:extLst>
          </p:cNvPr>
          <p:cNvPicPr>
            <a:picLocks noChangeAspect="1"/>
          </p:cNvPicPr>
          <p:nvPr/>
        </p:nvPicPr>
        <p:blipFill>
          <a:blip r:embed="rId2"/>
          <a:stretch>
            <a:fillRect/>
          </a:stretch>
        </p:blipFill>
        <p:spPr>
          <a:xfrm>
            <a:off x="3830050" y="212651"/>
            <a:ext cx="4612201" cy="6546679"/>
          </a:xfrm>
          <a:prstGeom prst="rect">
            <a:avLst/>
          </a:prstGeom>
        </p:spPr>
      </p:pic>
    </p:spTree>
    <p:extLst>
      <p:ext uri="{BB962C8B-B14F-4D97-AF65-F5344CB8AC3E}">
        <p14:creationId xmlns:p14="http://schemas.microsoft.com/office/powerpoint/2010/main" val="27188195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Presentation of Work</a:t>
            </a:r>
          </a:p>
        </p:txBody>
      </p:sp>
      <p:sp>
        <p:nvSpPr>
          <p:cNvPr id="3" name="Content Placeholder 2"/>
          <p:cNvSpPr>
            <a:spLocks noGrp="1"/>
          </p:cNvSpPr>
          <p:nvPr>
            <p:ph idx="1"/>
          </p:nvPr>
        </p:nvSpPr>
        <p:spPr/>
        <p:txBody>
          <a:bodyPr>
            <a:normAutofit fontScale="92500" lnSpcReduction="20000"/>
          </a:bodyPr>
          <a:lstStyle/>
          <a:p>
            <a:pPr marL="0" indent="0">
              <a:buNone/>
            </a:pPr>
            <a:r>
              <a:rPr lang="en-GB" dirty="0"/>
              <a:t>This year at Our Lady of the Wayside, we continue our journey to improve handwriting.  </a:t>
            </a:r>
          </a:p>
          <a:p>
            <a:pPr marL="0" indent="0">
              <a:buNone/>
            </a:pPr>
            <a:endParaRPr lang="en-GB" dirty="0"/>
          </a:p>
          <a:p>
            <a:pPr marL="0" indent="0">
              <a:buNone/>
            </a:pPr>
            <a:r>
              <a:rPr lang="en-GB" dirty="0"/>
              <a:t>Handwriting is more than just a form of communication; it's a fundamental skill that offers a wide range of benefits for your child's cognitive development. Here are some of the key advantages: </a:t>
            </a:r>
          </a:p>
          <a:p>
            <a:pPr marL="0" indent="0">
              <a:buNone/>
            </a:pPr>
            <a:endParaRPr lang="en-GB" dirty="0"/>
          </a:p>
          <a:p>
            <a:pPr marL="0" indent="0">
              <a:buNone/>
            </a:pPr>
            <a:r>
              <a:rPr lang="en-GB" b="1" dirty="0"/>
              <a:t>Enhanced Reading and Spelling Skills</a:t>
            </a:r>
          </a:p>
          <a:p>
            <a:pPr marL="0" indent="0">
              <a:buNone/>
            </a:pPr>
            <a:r>
              <a:rPr lang="en-GB" b="1" dirty="0"/>
              <a:t>Improved Memory and Recall</a:t>
            </a:r>
          </a:p>
          <a:p>
            <a:pPr marL="0" indent="0">
              <a:buNone/>
            </a:pPr>
            <a:r>
              <a:rPr lang="en-GB" b="1" dirty="0"/>
              <a:t>Increased Motivation to Write</a:t>
            </a:r>
          </a:p>
          <a:p>
            <a:pPr marL="0" indent="0">
              <a:buNone/>
            </a:pPr>
            <a:r>
              <a:rPr lang="en-GB" b="1" dirty="0"/>
              <a:t>Efficiency in Academic Tasks</a:t>
            </a:r>
          </a:p>
          <a:p>
            <a:pPr marL="0" indent="0">
              <a:buNone/>
            </a:pPr>
            <a:endParaRPr lang="en-GB" b="1" dirty="0"/>
          </a:p>
          <a:p>
            <a:pPr marL="0" indent="0">
              <a:buNone/>
            </a:pPr>
            <a:endParaRPr lang="en-GB" dirty="0"/>
          </a:p>
          <a:p>
            <a:pPr marL="0" indent="0">
              <a:buNone/>
            </a:pPr>
            <a:endParaRPr lang="en-GB" dirty="0"/>
          </a:p>
          <a:p>
            <a:pPr marL="0" indent="0">
              <a:buNone/>
            </a:pPr>
            <a:endParaRPr lang="en-GB" dirty="0">
              <a:solidFill>
                <a:srgbClr val="00B050"/>
              </a:solidFill>
            </a:endParaRPr>
          </a:p>
        </p:txBody>
      </p:sp>
    </p:spTree>
    <p:extLst>
      <p:ext uri="{BB962C8B-B14F-4D97-AF65-F5344CB8AC3E}">
        <p14:creationId xmlns:p14="http://schemas.microsoft.com/office/powerpoint/2010/main" val="5969854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Presentation of Work</a:t>
            </a:r>
          </a:p>
        </p:txBody>
      </p:sp>
      <p:pic>
        <p:nvPicPr>
          <p:cNvPr id="4" name="Content Placeholder 3"/>
          <p:cNvPicPr>
            <a:picLocks noGrp="1" noChangeAspect="1"/>
          </p:cNvPicPr>
          <p:nvPr>
            <p:ph idx="1"/>
          </p:nvPr>
        </p:nvPicPr>
        <p:blipFill rotWithShape="1">
          <a:blip r:embed="rId2"/>
          <a:srcRect l="33684" t="21688" r="37792" b="6563"/>
          <a:stretch/>
        </p:blipFill>
        <p:spPr>
          <a:xfrm>
            <a:off x="4280263" y="1408858"/>
            <a:ext cx="3631474" cy="5135634"/>
          </a:xfrm>
          <a:prstGeom prst="rect">
            <a:avLst/>
          </a:prstGeom>
        </p:spPr>
      </p:pic>
    </p:spTree>
    <p:extLst>
      <p:ext uri="{BB962C8B-B14F-4D97-AF65-F5344CB8AC3E}">
        <p14:creationId xmlns:p14="http://schemas.microsoft.com/office/powerpoint/2010/main" val="20324189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GB" dirty="0"/>
              <a:t>Homework</a:t>
            </a:r>
          </a:p>
        </p:txBody>
      </p:sp>
      <p:sp>
        <p:nvSpPr>
          <p:cNvPr id="5" name="Content Placeholder 4"/>
          <p:cNvSpPr>
            <a:spLocks noGrp="1"/>
          </p:cNvSpPr>
          <p:nvPr>
            <p:ph idx="1"/>
          </p:nvPr>
        </p:nvSpPr>
        <p:spPr/>
        <p:txBody>
          <a:bodyPr>
            <a:normAutofit fontScale="92500" lnSpcReduction="10000"/>
          </a:bodyPr>
          <a:lstStyle/>
          <a:p>
            <a:pPr marL="0" indent="0">
              <a:buNone/>
            </a:pPr>
            <a:endParaRPr lang="en-GB" dirty="0">
              <a:solidFill>
                <a:srgbClr val="00B050"/>
              </a:solidFill>
            </a:endParaRPr>
          </a:p>
          <a:p>
            <a:pPr marL="0" indent="0">
              <a:buNone/>
            </a:pPr>
            <a:r>
              <a:rPr lang="en-GB" dirty="0"/>
              <a:t>We have a Homework Policy which provides clear guidelines about the purpose, expectations and type of homework your child will receive. </a:t>
            </a:r>
          </a:p>
          <a:p>
            <a:pPr marL="0" indent="0">
              <a:buNone/>
            </a:pPr>
            <a:endParaRPr lang="en-GB" dirty="0"/>
          </a:p>
          <a:p>
            <a:pPr marL="0" indent="0">
              <a:buNone/>
            </a:pPr>
            <a:r>
              <a:rPr lang="en-GB" dirty="0"/>
              <a:t>We firmly believe that the homework policy will contribute positively to your child's educational journey. Please take time to read through the policy which you can find on the school website.</a:t>
            </a:r>
          </a:p>
          <a:p>
            <a:pPr marL="0" indent="0">
              <a:buNone/>
            </a:pPr>
            <a:endParaRPr lang="en-GB" dirty="0"/>
          </a:p>
          <a:p>
            <a:pPr marL="0" indent="0">
              <a:buNone/>
            </a:pPr>
            <a:r>
              <a:rPr lang="en-GB" dirty="0"/>
              <a:t>We ask that you encourage your child to complete homework tasks and to contact teachers (or encourage their children to) if their child needs extra support with homework or if the homework is late/incomplete.</a:t>
            </a:r>
          </a:p>
          <a:p>
            <a:pPr marL="0" indent="0">
              <a:buNone/>
            </a:pPr>
            <a:endParaRPr lang="en-GB" dirty="0"/>
          </a:p>
        </p:txBody>
      </p:sp>
    </p:spTree>
    <p:extLst>
      <p:ext uri="{BB962C8B-B14F-4D97-AF65-F5344CB8AC3E}">
        <p14:creationId xmlns:p14="http://schemas.microsoft.com/office/powerpoint/2010/main" val="6389672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Homework</a:t>
            </a:r>
          </a:p>
        </p:txBody>
      </p:sp>
      <p:sp>
        <p:nvSpPr>
          <p:cNvPr id="3" name="Content Placeholder 2"/>
          <p:cNvSpPr>
            <a:spLocks noGrp="1"/>
          </p:cNvSpPr>
          <p:nvPr>
            <p:ph idx="1"/>
          </p:nvPr>
        </p:nvSpPr>
        <p:spPr>
          <a:xfrm>
            <a:off x="298580" y="1825625"/>
            <a:ext cx="11672596" cy="4351338"/>
          </a:xfrm>
        </p:spPr>
        <p:txBody>
          <a:bodyPr>
            <a:normAutofit lnSpcReduction="10000"/>
          </a:bodyPr>
          <a:lstStyle/>
          <a:p>
            <a:pPr marL="0" indent="0">
              <a:buNone/>
            </a:pPr>
            <a:r>
              <a:rPr lang="en-GB" dirty="0"/>
              <a:t>Homework is sent home every Wednesday.</a:t>
            </a:r>
          </a:p>
          <a:p>
            <a:pPr marL="0" indent="0">
              <a:buNone/>
            </a:pPr>
            <a:r>
              <a:rPr lang="en-GB" dirty="0"/>
              <a:t>It comprises of…</a:t>
            </a:r>
          </a:p>
          <a:p>
            <a:pPr marL="0" indent="0">
              <a:buNone/>
            </a:pPr>
            <a:r>
              <a:rPr lang="en-GB" dirty="0"/>
              <a:t>A ‘phonics recap’ – children revisit the graphemes, and their supporting words, and the ‘tricky words’ we have met throughout the week. </a:t>
            </a:r>
          </a:p>
          <a:p>
            <a:pPr marL="0" indent="0">
              <a:buNone/>
            </a:pPr>
            <a:r>
              <a:rPr lang="en-GB" dirty="0"/>
              <a:t>A writing exercise, to support and offer practise to develop a skill we have been learning.</a:t>
            </a:r>
          </a:p>
          <a:p>
            <a:pPr marL="0" indent="0">
              <a:buNone/>
            </a:pPr>
            <a:r>
              <a:rPr lang="en-GB" dirty="0"/>
              <a:t>A maths activity to further support, enhance and consolidate all that we have been learning in maths.</a:t>
            </a:r>
          </a:p>
          <a:p>
            <a:pPr marL="0" indent="0">
              <a:buNone/>
            </a:pPr>
            <a:r>
              <a:rPr lang="en-GB" dirty="0"/>
              <a:t>Homework packs should be returned EVERY MONDAY MORNING so that we are able to assess the previous week’s homework and issue the next. </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22075771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5137" y="156120"/>
            <a:ext cx="10515600" cy="1325563"/>
          </a:xfrm>
        </p:spPr>
        <p:txBody>
          <a:bodyPr/>
          <a:lstStyle/>
          <a:p>
            <a:pPr algn="ctr"/>
            <a:r>
              <a:rPr lang="en-GB" dirty="0"/>
              <a:t>Behaviour</a:t>
            </a:r>
          </a:p>
        </p:txBody>
      </p:sp>
      <p:sp>
        <p:nvSpPr>
          <p:cNvPr id="3" name="Content Placeholder 2"/>
          <p:cNvSpPr>
            <a:spLocks noGrp="1"/>
          </p:cNvSpPr>
          <p:nvPr>
            <p:ph idx="1"/>
          </p:nvPr>
        </p:nvSpPr>
        <p:spPr>
          <a:xfrm>
            <a:off x="590005" y="1041128"/>
            <a:ext cx="11091921" cy="5146675"/>
          </a:xfrm>
        </p:spPr>
        <p:txBody>
          <a:bodyPr>
            <a:noAutofit/>
          </a:bodyPr>
          <a:lstStyle/>
          <a:p>
            <a:pPr marL="0" indent="0">
              <a:buNone/>
            </a:pPr>
            <a:r>
              <a:rPr lang="en-GB" sz="2400" dirty="0"/>
              <a:t>We have high expectations of behaviour. This is set out in our behaviour policy. It can be found on our school website.</a:t>
            </a:r>
          </a:p>
          <a:p>
            <a:pPr marL="0" indent="0">
              <a:buNone/>
            </a:pPr>
            <a:r>
              <a:rPr lang="en-GB" sz="2400" dirty="0"/>
              <a:t>Good behaviour is rewarded with:  </a:t>
            </a:r>
          </a:p>
          <a:p>
            <a:r>
              <a:rPr lang="en-GB" sz="2400" dirty="0"/>
              <a:t>Whole school House Point reward system (Saint Houses)</a:t>
            </a:r>
          </a:p>
          <a:p>
            <a:r>
              <a:rPr lang="en-GB" sz="2400" dirty="0"/>
              <a:t>Golden Book assembly</a:t>
            </a:r>
          </a:p>
          <a:p>
            <a:r>
              <a:rPr lang="en-GB" sz="2400" dirty="0"/>
              <a:t>Golden break time</a:t>
            </a:r>
          </a:p>
          <a:p>
            <a:r>
              <a:rPr lang="en-GB" sz="2400" dirty="0"/>
              <a:t>Marvellous Me message sent home</a:t>
            </a:r>
          </a:p>
          <a:p>
            <a:r>
              <a:rPr lang="en-GB" sz="2400" dirty="0"/>
              <a:t>Stickers/stamps</a:t>
            </a:r>
          </a:p>
          <a:p>
            <a:r>
              <a:rPr lang="en-GB" sz="2400" dirty="0"/>
              <a:t>Personalised reward chart</a:t>
            </a:r>
          </a:p>
          <a:p>
            <a:r>
              <a:rPr lang="en-GB" sz="2400" dirty="0"/>
              <a:t>Visit to another teacher/HT/DHT/AHT for commendation</a:t>
            </a:r>
          </a:p>
          <a:p>
            <a:pPr marL="0" indent="0">
              <a:buNone/>
            </a:pPr>
            <a:r>
              <a:rPr lang="en-GB" sz="2400" dirty="0"/>
              <a:t>We always </a:t>
            </a:r>
            <a:r>
              <a:rPr lang="en-GB" sz="2400" dirty="0" err="1"/>
              <a:t>pomote</a:t>
            </a:r>
            <a:r>
              <a:rPr lang="en-GB" sz="2400" dirty="0"/>
              <a:t> positive learning behaviours and will celebrate your child’s demonstration of these behaviours on Marvellous Me and in Parents Evenings. </a:t>
            </a:r>
          </a:p>
        </p:txBody>
      </p:sp>
    </p:spTree>
    <p:extLst>
      <p:ext uri="{BB962C8B-B14F-4D97-AF65-F5344CB8AC3E}">
        <p14:creationId xmlns:p14="http://schemas.microsoft.com/office/powerpoint/2010/main" val="6042257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9799"/>
            <a:ext cx="10515600" cy="1325563"/>
          </a:xfrm>
        </p:spPr>
        <p:txBody>
          <a:bodyPr/>
          <a:lstStyle/>
          <a:p>
            <a:pPr algn="ctr"/>
            <a:r>
              <a:rPr lang="en-GB" dirty="0"/>
              <a:t>Behaviour</a:t>
            </a:r>
          </a:p>
        </p:txBody>
      </p:sp>
      <p:sp>
        <p:nvSpPr>
          <p:cNvPr id="3" name="Content Placeholder 2"/>
          <p:cNvSpPr>
            <a:spLocks noGrp="1"/>
          </p:cNvSpPr>
          <p:nvPr>
            <p:ph idx="1"/>
          </p:nvPr>
        </p:nvSpPr>
        <p:spPr>
          <a:xfrm>
            <a:off x="4711959" y="950413"/>
            <a:ext cx="7203233" cy="4351338"/>
          </a:xfrm>
        </p:spPr>
        <p:txBody>
          <a:bodyPr>
            <a:noAutofit/>
          </a:bodyPr>
          <a:lstStyle/>
          <a:p>
            <a:pPr marL="0" indent="0">
              <a:buNone/>
            </a:pPr>
            <a:r>
              <a:rPr lang="en-GB" sz="2200" b="1" u="sng" dirty="0"/>
              <a:t>Responding to inappropriate behaviour</a:t>
            </a:r>
            <a:endParaRPr lang="en-GB" sz="2200" dirty="0"/>
          </a:p>
          <a:p>
            <a:pPr marL="0" indent="0">
              <a:buNone/>
            </a:pPr>
            <a:r>
              <a:rPr lang="en-GB" sz="2200" dirty="0"/>
              <a:t>Staff will respond to inappropriate behaviour predictably, promptly and in a consistent, fair and proportionate manner so that pupils know with certainty that inappropriate behaviour will always be addressed. </a:t>
            </a:r>
          </a:p>
          <a:p>
            <a:pPr marL="0" indent="0">
              <a:buNone/>
            </a:pPr>
            <a:r>
              <a:rPr lang="en-GB" sz="2200" dirty="0"/>
              <a:t>At OLW, we have a ‘stepped approach’ for addressing low level behaviours. </a:t>
            </a:r>
          </a:p>
          <a:p>
            <a:pPr marL="0" indent="0">
              <a:buNone/>
            </a:pPr>
            <a:r>
              <a:rPr lang="en-GB" sz="2200" b="1" dirty="0"/>
              <a:t>Step 1 - 1</a:t>
            </a:r>
            <a:r>
              <a:rPr lang="en-GB" sz="2200" b="1" baseline="30000" dirty="0"/>
              <a:t>st</a:t>
            </a:r>
            <a:r>
              <a:rPr lang="en-GB" sz="2200" b="1" dirty="0"/>
              <a:t> Reminder (first verbal warming)</a:t>
            </a:r>
            <a:br>
              <a:rPr lang="en-GB" sz="2200" dirty="0"/>
            </a:br>
            <a:r>
              <a:rPr lang="en-GB" sz="2200" dirty="0"/>
              <a:t>A child is told that their behaviour is inappropriate (label behaviour) and the impact that it is having on others. They will be offered a chance to change their behaviour and make a good choice. </a:t>
            </a:r>
            <a:r>
              <a:rPr lang="en-GB" sz="2200" b="1" dirty="0"/>
              <a:t> </a:t>
            </a:r>
            <a:endParaRPr lang="en-GB" sz="2200" dirty="0"/>
          </a:p>
          <a:p>
            <a:pPr marL="0" indent="0">
              <a:buNone/>
            </a:pPr>
            <a:r>
              <a:rPr lang="en-GB" sz="2200" b="1" dirty="0"/>
              <a:t>Step 2 – 2</a:t>
            </a:r>
            <a:r>
              <a:rPr lang="en-GB" sz="2200" b="1" baseline="30000" dirty="0"/>
              <a:t>nd</a:t>
            </a:r>
            <a:r>
              <a:rPr lang="en-GB" sz="2200" b="1" dirty="0"/>
              <a:t> verbal warning</a:t>
            </a:r>
            <a:br>
              <a:rPr lang="en-GB" sz="2200" dirty="0"/>
            </a:br>
            <a:r>
              <a:rPr lang="en-GB" sz="2200" dirty="0"/>
              <a:t>The child is reminded that their behaviour (label behaviour) is still inappropriate and how it is impacting on others. They will be given another chance to change their behaviour and make a good choice. </a:t>
            </a:r>
          </a:p>
          <a:p>
            <a:pPr marL="0" indent="0">
              <a:buNone/>
            </a:pPr>
            <a:r>
              <a:rPr lang="en-GB" sz="2200" b="1" dirty="0"/>
              <a:t>Step 3 – Time out in the classroom</a:t>
            </a:r>
            <a:br>
              <a:rPr lang="en-GB" sz="2200" dirty="0"/>
            </a:br>
            <a:r>
              <a:rPr lang="en-GB" sz="2200" dirty="0"/>
              <a:t>The child is told that they have been spoken to twice about their inappropriate behaviour (label behaviour) and that they will have some time out in the classroom to help them change and reflect on their behaviour.</a:t>
            </a:r>
          </a:p>
        </p:txBody>
      </p:sp>
      <p:pic>
        <p:nvPicPr>
          <p:cNvPr id="5" name="Picture 4">
            <a:extLst>
              <a:ext uri="{FF2B5EF4-FFF2-40B4-BE49-F238E27FC236}">
                <a16:creationId xmlns:a16="http://schemas.microsoft.com/office/drawing/2014/main" id="{472E57CD-B94C-9085-9415-4CB9BB7A9F37}"/>
              </a:ext>
            </a:extLst>
          </p:cNvPr>
          <p:cNvPicPr>
            <a:picLocks noChangeAspect="1"/>
          </p:cNvPicPr>
          <p:nvPr/>
        </p:nvPicPr>
        <p:blipFill>
          <a:blip r:embed="rId2"/>
          <a:stretch>
            <a:fillRect/>
          </a:stretch>
        </p:blipFill>
        <p:spPr>
          <a:xfrm>
            <a:off x="185146" y="119988"/>
            <a:ext cx="4366638" cy="5273497"/>
          </a:xfrm>
          <a:prstGeom prst="rect">
            <a:avLst/>
          </a:prstGeom>
        </p:spPr>
      </p:pic>
    </p:spTree>
    <p:extLst>
      <p:ext uri="{BB962C8B-B14F-4D97-AF65-F5344CB8AC3E}">
        <p14:creationId xmlns:p14="http://schemas.microsoft.com/office/powerpoint/2010/main" val="19749074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22F9C1-1826-EE3B-8EA7-6617A737357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993ACF7-A8E7-DF8A-829C-7A6985AF9AB5}"/>
              </a:ext>
            </a:extLst>
          </p:cNvPr>
          <p:cNvSpPr>
            <a:spLocks noGrp="1"/>
          </p:cNvSpPr>
          <p:nvPr>
            <p:ph type="title"/>
          </p:nvPr>
        </p:nvSpPr>
        <p:spPr>
          <a:xfrm>
            <a:off x="838200" y="29799"/>
            <a:ext cx="10515600" cy="1325563"/>
          </a:xfrm>
        </p:spPr>
        <p:txBody>
          <a:bodyPr/>
          <a:lstStyle/>
          <a:p>
            <a:pPr algn="ctr"/>
            <a:r>
              <a:rPr lang="en-GB" dirty="0"/>
              <a:t>Behaviour</a:t>
            </a:r>
          </a:p>
        </p:txBody>
      </p:sp>
      <p:sp>
        <p:nvSpPr>
          <p:cNvPr id="3" name="Content Placeholder 2">
            <a:extLst>
              <a:ext uri="{FF2B5EF4-FFF2-40B4-BE49-F238E27FC236}">
                <a16:creationId xmlns:a16="http://schemas.microsoft.com/office/drawing/2014/main" id="{6496DBD5-292F-18CE-8EBD-FD19CD8A8ECC}"/>
              </a:ext>
            </a:extLst>
          </p:cNvPr>
          <p:cNvSpPr>
            <a:spLocks noGrp="1"/>
          </p:cNvSpPr>
          <p:nvPr>
            <p:ph idx="1"/>
          </p:nvPr>
        </p:nvSpPr>
        <p:spPr>
          <a:xfrm>
            <a:off x="4711959" y="950413"/>
            <a:ext cx="7203233" cy="4351338"/>
          </a:xfrm>
        </p:spPr>
        <p:txBody>
          <a:bodyPr>
            <a:noAutofit/>
          </a:bodyPr>
          <a:lstStyle/>
          <a:p>
            <a:pPr marL="0" indent="0">
              <a:buNone/>
            </a:pPr>
            <a:r>
              <a:rPr lang="en-GB" sz="2200" b="1" u="sng" dirty="0"/>
              <a:t>Responding to inappropriate behaviour</a:t>
            </a:r>
            <a:endParaRPr lang="en-GB" sz="2200" dirty="0"/>
          </a:p>
          <a:p>
            <a:pPr marL="0" indent="0">
              <a:buNone/>
            </a:pPr>
            <a:r>
              <a:rPr lang="en-GB" sz="2200" b="1" dirty="0"/>
              <a:t>Step 3 – Calm Time </a:t>
            </a:r>
            <a:r>
              <a:rPr lang="en-GB" sz="2200" b="1" dirty="0" err="1"/>
              <a:t>Time</a:t>
            </a:r>
            <a:r>
              <a:rPr lang="en-GB" sz="2200" b="1" dirty="0"/>
              <a:t> out in the classroom</a:t>
            </a:r>
            <a:br>
              <a:rPr lang="en-GB" sz="2200" dirty="0"/>
            </a:br>
            <a:r>
              <a:rPr lang="en-GB" sz="2200" dirty="0"/>
              <a:t>The child is told that they have been spoken to twice about their inappropriate behaviour (label behaviour) and that they will spend time in another class for a period of no more than 5 minutes. This time away from the classroom environment is once again to help them change and reflect on their behaviour. </a:t>
            </a:r>
          </a:p>
          <a:p>
            <a:pPr marL="0" indent="0">
              <a:buNone/>
            </a:pPr>
            <a:r>
              <a:rPr lang="en-GB" sz="2200" b="1" dirty="0"/>
              <a:t>Step 4 – Repair Time</a:t>
            </a:r>
          </a:p>
          <a:p>
            <a:pPr marL="0" indent="0">
              <a:buNone/>
            </a:pPr>
            <a:r>
              <a:rPr lang="en-GB" sz="2200" dirty="0"/>
              <a:t>Children will be given time to reflect on their behaviour.</a:t>
            </a:r>
          </a:p>
          <a:p>
            <a:pPr marL="0" indent="0">
              <a:buNone/>
            </a:pPr>
            <a:r>
              <a:rPr lang="en-GB" sz="2000" b="1" dirty="0"/>
              <a:t>Reoccuring incidents – Loss of some lunchtime break </a:t>
            </a:r>
          </a:p>
          <a:p>
            <a:pPr marL="0" indent="0">
              <a:buNone/>
            </a:pPr>
            <a:r>
              <a:rPr lang="en-GB" sz="2000" dirty="0"/>
              <a:t>Children missing part of lunchtime break will be supervised in a classroom. </a:t>
            </a:r>
          </a:p>
          <a:p>
            <a:pPr marL="0" indent="0">
              <a:buNone/>
            </a:pPr>
            <a:r>
              <a:rPr lang="en-GB" sz="2000" dirty="0"/>
              <a:t>This stepped approach is clearly visible as a Consequence Ladder poster displayed in each classroom. At each stage, staff will try to identify the reasons for a behaviour and help a child to reflect and change their behaviours. </a:t>
            </a:r>
          </a:p>
          <a:p>
            <a:pPr marL="0" indent="0">
              <a:buNone/>
            </a:pPr>
            <a:endParaRPr lang="en-GB" sz="2200" dirty="0"/>
          </a:p>
          <a:p>
            <a:pPr marL="0" indent="0">
              <a:buNone/>
            </a:pPr>
            <a:endParaRPr lang="en-GB" sz="2200" dirty="0"/>
          </a:p>
        </p:txBody>
      </p:sp>
      <p:pic>
        <p:nvPicPr>
          <p:cNvPr id="5" name="Picture 4">
            <a:extLst>
              <a:ext uri="{FF2B5EF4-FFF2-40B4-BE49-F238E27FC236}">
                <a16:creationId xmlns:a16="http://schemas.microsoft.com/office/drawing/2014/main" id="{437EB3BA-EFAA-6CC5-7957-61EFCDDBA808}"/>
              </a:ext>
            </a:extLst>
          </p:cNvPr>
          <p:cNvPicPr>
            <a:picLocks noChangeAspect="1"/>
          </p:cNvPicPr>
          <p:nvPr/>
        </p:nvPicPr>
        <p:blipFill>
          <a:blip r:embed="rId2"/>
          <a:stretch>
            <a:fillRect/>
          </a:stretch>
        </p:blipFill>
        <p:spPr>
          <a:xfrm>
            <a:off x="185146" y="119988"/>
            <a:ext cx="4366638" cy="5273497"/>
          </a:xfrm>
          <a:prstGeom prst="rect">
            <a:avLst/>
          </a:prstGeom>
        </p:spPr>
      </p:pic>
    </p:spTree>
    <p:extLst>
      <p:ext uri="{BB962C8B-B14F-4D97-AF65-F5344CB8AC3E}">
        <p14:creationId xmlns:p14="http://schemas.microsoft.com/office/powerpoint/2010/main" val="6903019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Uniform</a:t>
            </a:r>
          </a:p>
        </p:txBody>
      </p:sp>
      <p:sp>
        <p:nvSpPr>
          <p:cNvPr id="3" name="Content Placeholder 2"/>
          <p:cNvSpPr>
            <a:spLocks noGrp="1"/>
          </p:cNvSpPr>
          <p:nvPr>
            <p:ph idx="1"/>
          </p:nvPr>
        </p:nvSpPr>
        <p:spPr/>
        <p:txBody>
          <a:bodyPr/>
          <a:lstStyle/>
          <a:p>
            <a:pPr marL="0" indent="0">
              <a:buNone/>
            </a:pPr>
            <a:r>
              <a:rPr lang="en-GB" dirty="0"/>
              <a:t>Please ensure:</a:t>
            </a:r>
          </a:p>
          <a:p>
            <a:r>
              <a:rPr lang="en-GB" dirty="0"/>
              <a:t> Your child wears the correct school uniform and PE uniform</a:t>
            </a:r>
          </a:p>
          <a:p>
            <a:r>
              <a:rPr lang="en-GB" dirty="0"/>
              <a:t>That ALL uniform is clearly labelled with your child’s name and class</a:t>
            </a:r>
            <a:endParaRPr lang="en-GB" dirty="0">
              <a:solidFill>
                <a:srgbClr val="00B050"/>
              </a:solidFill>
            </a:endParaRPr>
          </a:p>
          <a:p>
            <a:r>
              <a:rPr lang="en-GB" dirty="0"/>
              <a:t>No jewellery is worn; earrings should be studs, </a:t>
            </a:r>
            <a:r>
              <a:rPr lang="en-GB" u="sng" dirty="0"/>
              <a:t>not</a:t>
            </a:r>
            <a:r>
              <a:rPr lang="en-GB" dirty="0"/>
              <a:t> hoops</a:t>
            </a:r>
          </a:p>
          <a:p>
            <a:r>
              <a:rPr lang="en-GB" dirty="0"/>
              <a:t>Shirts are tucked in</a:t>
            </a:r>
          </a:p>
        </p:txBody>
      </p:sp>
    </p:spTree>
    <p:extLst>
      <p:ext uri="{BB962C8B-B14F-4D97-AF65-F5344CB8AC3E}">
        <p14:creationId xmlns:p14="http://schemas.microsoft.com/office/powerpoint/2010/main" val="23168185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Water bottles</a:t>
            </a:r>
          </a:p>
        </p:txBody>
      </p:sp>
      <p:sp>
        <p:nvSpPr>
          <p:cNvPr id="3" name="Content Placeholder 2"/>
          <p:cNvSpPr>
            <a:spLocks noGrp="1"/>
          </p:cNvSpPr>
          <p:nvPr>
            <p:ph idx="1"/>
          </p:nvPr>
        </p:nvSpPr>
        <p:spPr/>
        <p:txBody>
          <a:bodyPr/>
          <a:lstStyle/>
          <a:p>
            <a:r>
              <a:rPr lang="en-GB" dirty="0"/>
              <a:t>These should contain water, not juice.</a:t>
            </a:r>
          </a:p>
          <a:p>
            <a:pPr marL="0" indent="0">
              <a:buNone/>
            </a:pPr>
            <a:endParaRPr lang="en-GB" dirty="0"/>
          </a:p>
          <a:p>
            <a:r>
              <a:rPr lang="en-GB" dirty="0"/>
              <a:t>Please can we ask that children use smaller water bottles as these fit the water towers (and are less expensive!)</a:t>
            </a:r>
          </a:p>
        </p:txBody>
      </p:sp>
    </p:spTree>
    <p:extLst>
      <p:ext uri="{BB962C8B-B14F-4D97-AF65-F5344CB8AC3E}">
        <p14:creationId xmlns:p14="http://schemas.microsoft.com/office/powerpoint/2010/main" val="30526390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Communication</a:t>
            </a:r>
          </a:p>
        </p:txBody>
      </p:sp>
      <p:sp>
        <p:nvSpPr>
          <p:cNvPr id="3" name="Content Placeholder 2"/>
          <p:cNvSpPr>
            <a:spLocks noGrp="1"/>
          </p:cNvSpPr>
          <p:nvPr>
            <p:ph idx="1"/>
          </p:nvPr>
        </p:nvSpPr>
        <p:spPr/>
        <p:txBody>
          <a:bodyPr>
            <a:normAutofit/>
          </a:bodyPr>
          <a:lstStyle/>
          <a:p>
            <a:r>
              <a:rPr lang="en-GB" dirty="0"/>
              <a:t>ParentPay</a:t>
            </a:r>
          </a:p>
          <a:p>
            <a:pPr marL="0" indent="0">
              <a:buNone/>
            </a:pPr>
            <a:endParaRPr lang="en-GB" dirty="0"/>
          </a:p>
          <a:p>
            <a:r>
              <a:rPr lang="en-GB" dirty="0"/>
              <a:t>Marvellous Me</a:t>
            </a:r>
          </a:p>
          <a:p>
            <a:pPr marL="0" indent="0">
              <a:buNone/>
            </a:pPr>
            <a:r>
              <a:rPr lang="en-GB" dirty="0"/>
              <a:t>	-  Reminders</a:t>
            </a:r>
          </a:p>
          <a:p>
            <a:pPr lvl="2">
              <a:buFontTx/>
              <a:buChar char="-"/>
            </a:pPr>
            <a:r>
              <a:rPr lang="en-GB" dirty="0"/>
              <a:t>If your child is in the Golden Book</a:t>
            </a:r>
          </a:p>
          <a:p>
            <a:pPr lvl="2">
              <a:buFontTx/>
              <a:buChar char="-"/>
            </a:pPr>
            <a:r>
              <a:rPr lang="en-GB" dirty="0"/>
              <a:t>Demonstrated a positive learning behaviour</a:t>
            </a:r>
          </a:p>
          <a:p>
            <a:pPr lvl="2">
              <a:buFontTx/>
              <a:buChar char="-"/>
            </a:pPr>
            <a:r>
              <a:rPr lang="en-GB" dirty="0"/>
              <a:t>Ask you to ask your child about their learning during the week</a:t>
            </a:r>
          </a:p>
          <a:p>
            <a:pPr>
              <a:buFontTx/>
              <a:buChar char="-"/>
            </a:pPr>
            <a:endParaRPr lang="en-GB" dirty="0"/>
          </a:p>
          <a:p>
            <a:r>
              <a:rPr lang="en-GB" dirty="0"/>
              <a:t>Instagram</a:t>
            </a:r>
          </a:p>
          <a:p>
            <a:pPr>
              <a:buFontTx/>
              <a:buChar char="-"/>
            </a:pPr>
            <a:endParaRPr lang="en-GB" dirty="0"/>
          </a:p>
          <a:p>
            <a:endParaRPr lang="en-GB" dirty="0"/>
          </a:p>
          <a:p>
            <a:endParaRPr lang="en-GB" dirty="0"/>
          </a:p>
          <a:p>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13701115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Communication</a:t>
            </a:r>
          </a:p>
        </p:txBody>
      </p:sp>
      <p:sp>
        <p:nvSpPr>
          <p:cNvPr id="3" name="Content Placeholder 2"/>
          <p:cNvSpPr>
            <a:spLocks noGrp="1"/>
          </p:cNvSpPr>
          <p:nvPr>
            <p:ph idx="1"/>
          </p:nvPr>
        </p:nvSpPr>
        <p:spPr/>
        <p:txBody>
          <a:bodyPr>
            <a:normAutofit/>
          </a:bodyPr>
          <a:lstStyle/>
          <a:p>
            <a:pPr marL="0" indent="0">
              <a:buNone/>
            </a:pPr>
            <a:r>
              <a:rPr lang="en-GB" b="1" dirty="0"/>
              <a:t>WhatsApp Groups </a:t>
            </a:r>
          </a:p>
          <a:p>
            <a:pPr marL="0" indent="0">
              <a:buNone/>
            </a:pPr>
            <a:r>
              <a:rPr lang="en-GB" dirty="0"/>
              <a:t>It can be very useful for parents to communicate with each other via WhatsApp (reminders for non-uniform day etc).</a:t>
            </a:r>
          </a:p>
          <a:p>
            <a:pPr marL="0" indent="0">
              <a:buNone/>
            </a:pPr>
            <a:endParaRPr lang="en-GB" dirty="0"/>
          </a:p>
          <a:p>
            <a:pPr marL="0" indent="0">
              <a:buNone/>
            </a:pPr>
            <a:r>
              <a:rPr lang="en-GB" dirty="0"/>
              <a:t>However, if you have any concerns please</a:t>
            </a:r>
            <a:r>
              <a:rPr lang="en-US" dirty="0"/>
              <a:t> come to school and don’t air them in WhatsApp groups so they can be dealt with fairly, appropriately and effectively for all concerned.</a:t>
            </a:r>
            <a:endParaRPr lang="en-GB" dirty="0"/>
          </a:p>
          <a:p>
            <a:endParaRPr lang="en-GB" dirty="0"/>
          </a:p>
          <a:p>
            <a:endParaRPr lang="en-GB" dirty="0"/>
          </a:p>
          <a:p>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33047978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Sharing and Resolving Concerns</a:t>
            </a:r>
          </a:p>
        </p:txBody>
      </p:sp>
      <p:sp>
        <p:nvSpPr>
          <p:cNvPr id="3" name="Content Placeholder 2"/>
          <p:cNvSpPr>
            <a:spLocks noGrp="1"/>
          </p:cNvSpPr>
          <p:nvPr>
            <p:ph idx="1"/>
          </p:nvPr>
        </p:nvSpPr>
        <p:spPr>
          <a:xfrm>
            <a:off x="838200" y="1419224"/>
            <a:ext cx="10515600" cy="5146675"/>
          </a:xfrm>
        </p:spPr>
        <p:txBody>
          <a:bodyPr>
            <a:normAutofit fontScale="70000" lnSpcReduction="20000"/>
          </a:bodyPr>
          <a:lstStyle/>
          <a:p>
            <a:pPr marL="0" indent="0">
              <a:buNone/>
            </a:pPr>
            <a:endParaRPr lang="en-GB" dirty="0"/>
          </a:p>
          <a:p>
            <a:pPr marL="0" indent="0">
              <a:buNone/>
            </a:pPr>
            <a:r>
              <a:rPr lang="en-GB" sz="3400" dirty="0"/>
              <a:t>A reminder that we have clear pathways to ensure a concern you may have is quickly and effectively resolved. The pathway is:</a:t>
            </a:r>
          </a:p>
          <a:p>
            <a:pPr marL="0" indent="0">
              <a:buNone/>
            </a:pPr>
            <a:r>
              <a:rPr lang="en-GB" sz="3400" b="1" dirty="0"/>
              <a:t>Stage 1:</a:t>
            </a:r>
            <a:r>
              <a:rPr lang="en-GB" sz="3400" dirty="0"/>
              <a:t> </a:t>
            </a:r>
          </a:p>
          <a:p>
            <a:pPr marL="0" indent="0">
              <a:buNone/>
            </a:pPr>
            <a:r>
              <a:rPr lang="en-GB" sz="3400" dirty="0"/>
              <a:t>Discuss your concern with your child’s class teacher. They will work with you to discuss and resolve your concern. Please allow sufficient time for this process to be completed. </a:t>
            </a:r>
          </a:p>
          <a:p>
            <a:pPr marL="0" indent="0">
              <a:buNone/>
            </a:pPr>
            <a:r>
              <a:rPr lang="en-GB" sz="3400" b="1" dirty="0"/>
              <a:t>Stage 2:</a:t>
            </a:r>
            <a:r>
              <a:rPr lang="en-GB" sz="3400" dirty="0"/>
              <a:t> </a:t>
            </a:r>
          </a:p>
          <a:p>
            <a:pPr marL="0" indent="0">
              <a:buNone/>
            </a:pPr>
            <a:r>
              <a:rPr lang="en-GB" sz="3400" dirty="0"/>
              <a:t>Please escalate your concern to your child’s Phase Leader who will consider your concern and review the response given by your child’s class teacher. The Phase Leaders for academic year 2024-2025 are:</a:t>
            </a:r>
          </a:p>
          <a:p>
            <a:r>
              <a:rPr lang="en-GB" sz="3400" dirty="0"/>
              <a:t>Early Phase (Nursery and Reception) Mrs Ashcroft</a:t>
            </a:r>
          </a:p>
          <a:p>
            <a:r>
              <a:rPr lang="en-GB" sz="3400" dirty="0"/>
              <a:t>Lower Phase (Year 1 and Year 2) Mrs Compton</a:t>
            </a:r>
          </a:p>
          <a:p>
            <a:r>
              <a:rPr lang="en-GB" sz="3400" dirty="0"/>
              <a:t>Middle Phase (Year 3 and Year 4) Miss Yarnold</a:t>
            </a:r>
          </a:p>
          <a:p>
            <a:r>
              <a:rPr lang="en-GB" sz="3400" dirty="0"/>
              <a:t>Upper Phase (Year 5 and Year 6) Mr Craggs</a:t>
            </a:r>
          </a:p>
        </p:txBody>
      </p:sp>
    </p:spTree>
    <p:extLst>
      <p:ext uri="{BB962C8B-B14F-4D97-AF65-F5344CB8AC3E}">
        <p14:creationId xmlns:p14="http://schemas.microsoft.com/office/powerpoint/2010/main" val="7794350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Sharing and Resolving Concerns</a:t>
            </a:r>
          </a:p>
        </p:txBody>
      </p:sp>
      <p:sp>
        <p:nvSpPr>
          <p:cNvPr id="3" name="Content Placeholder 2"/>
          <p:cNvSpPr>
            <a:spLocks noGrp="1"/>
          </p:cNvSpPr>
          <p:nvPr>
            <p:ph idx="1"/>
          </p:nvPr>
        </p:nvSpPr>
        <p:spPr/>
        <p:txBody>
          <a:bodyPr>
            <a:normAutofit fontScale="92500" lnSpcReduction="20000"/>
          </a:bodyPr>
          <a:lstStyle/>
          <a:p>
            <a:pPr marL="0" indent="0">
              <a:buNone/>
            </a:pPr>
            <a:r>
              <a:rPr lang="en-GB" b="1" dirty="0"/>
              <a:t>Stage 3:</a:t>
            </a:r>
          </a:p>
          <a:p>
            <a:pPr marL="0" indent="0">
              <a:buNone/>
            </a:pPr>
            <a:r>
              <a:rPr lang="en-GB" dirty="0"/>
              <a:t>Please escalate your concern to Mrs Compton (Lower Phase Leader) Mrs Ashcroft will consider your concern and review the responses given by your child’s class teacher and your child’s Phase Leader. Please complete a parent escalation form at this stage available from the class teacher.</a:t>
            </a:r>
          </a:p>
          <a:p>
            <a:pPr marL="0" indent="0">
              <a:buNone/>
            </a:pPr>
            <a:r>
              <a:rPr lang="en-GB" b="1" dirty="0"/>
              <a:t>Stage 4</a:t>
            </a:r>
            <a:r>
              <a:rPr lang="en-GB" dirty="0"/>
              <a:t>: </a:t>
            </a:r>
          </a:p>
          <a:p>
            <a:pPr marL="0" indent="0">
              <a:buNone/>
            </a:pPr>
            <a:r>
              <a:rPr lang="en-GB" dirty="0"/>
              <a:t>Make a formal complaint following the School’s Complaint Policy (available on our website). Mrs </a:t>
            </a:r>
            <a:r>
              <a:rPr lang="en-GB" dirty="0" err="1"/>
              <a:t>Enstone</a:t>
            </a:r>
            <a:r>
              <a:rPr lang="en-GB" dirty="0"/>
              <a:t> will consider your complaint and review the responses given by Mrs Ashcroft, your child’s Phase Leader and their class teacher.</a:t>
            </a:r>
          </a:p>
          <a:p>
            <a:pPr marL="0" indent="0">
              <a:buNone/>
            </a:pPr>
            <a:endParaRPr lang="en-GB" dirty="0">
              <a:solidFill>
                <a:srgbClr val="00B050"/>
              </a:solidFill>
            </a:endParaRPr>
          </a:p>
          <a:p>
            <a:pPr marL="0" indent="0">
              <a:buNone/>
            </a:pPr>
            <a:r>
              <a:rPr lang="en-GB" dirty="0"/>
              <a:t>Please trust us, we will follow procedures but please be respectful of decisions or outcomes.</a:t>
            </a:r>
          </a:p>
          <a:p>
            <a:pPr marL="0" indent="0">
              <a:buNone/>
            </a:pPr>
            <a:endParaRPr lang="en-GB" dirty="0"/>
          </a:p>
        </p:txBody>
      </p:sp>
    </p:spTree>
    <p:extLst>
      <p:ext uri="{BB962C8B-B14F-4D97-AF65-F5344CB8AC3E}">
        <p14:creationId xmlns:p14="http://schemas.microsoft.com/office/powerpoint/2010/main" val="37470493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Pupil Review Targets</a:t>
            </a:r>
          </a:p>
        </p:txBody>
      </p:sp>
      <p:sp>
        <p:nvSpPr>
          <p:cNvPr id="3" name="Content Placeholder 2"/>
          <p:cNvSpPr>
            <a:spLocks noGrp="1"/>
          </p:cNvSpPr>
          <p:nvPr>
            <p:ph idx="1"/>
          </p:nvPr>
        </p:nvSpPr>
        <p:spPr/>
        <p:txBody>
          <a:bodyPr>
            <a:normAutofit/>
          </a:bodyPr>
          <a:lstStyle/>
          <a:p>
            <a:pPr marL="0" indent="0">
              <a:buNone/>
            </a:pPr>
            <a:endParaRPr lang="en-GB" dirty="0"/>
          </a:p>
          <a:p>
            <a:r>
              <a:rPr lang="en-GB" dirty="0"/>
              <a:t>Your child will receive a pupil report targets during the academic year</a:t>
            </a:r>
          </a:p>
          <a:p>
            <a:pPr marL="0" indent="0">
              <a:buNone/>
            </a:pPr>
            <a:endParaRPr lang="en-GB" dirty="0"/>
          </a:p>
          <a:p>
            <a:r>
              <a:rPr lang="en-GB" dirty="0"/>
              <a:t> You will be invited to attend Parent’s Evening where your child’s pupil report targets will be discussed and new targets set then reviewed.</a:t>
            </a:r>
          </a:p>
          <a:p>
            <a:pPr marL="0" indent="0">
              <a:buNone/>
            </a:pPr>
            <a:endParaRPr lang="en-GB" dirty="0"/>
          </a:p>
          <a:p>
            <a:r>
              <a:rPr lang="en-GB" dirty="0"/>
              <a:t>Pupils are welcome to attend the meeting as the child is at the heart of the process.</a:t>
            </a:r>
          </a:p>
        </p:txBody>
      </p:sp>
    </p:spTree>
    <p:extLst>
      <p:ext uri="{BB962C8B-B14F-4D97-AF65-F5344CB8AC3E}">
        <p14:creationId xmlns:p14="http://schemas.microsoft.com/office/powerpoint/2010/main" val="9647502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SEND</a:t>
            </a:r>
          </a:p>
        </p:txBody>
      </p:sp>
      <p:sp>
        <p:nvSpPr>
          <p:cNvPr id="3" name="Content Placeholder 2"/>
          <p:cNvSpPr>
            <a:spLocks noGrp="1"/>
          </p:cNvSpPr>
          <p:nvPr>
            <p:ph idx="1"/>
          </p:nvPr>
        </p:nvSpPr>
        <p:spPr/>
        <p:txBody>
          <a:bodyPr/>
          <a:lstStyle/>
          <a:p>
            <a:pPr marL="0" indent="0">
              <a:buNone/>
            </a:pPr>
            <a:r>
              <a:rPr lang="en-GB" dirty="0"/>
              <a:t>Mrs Compton is our SENCO. </a:t>
            </a:r>
          </a:p>
          <a:p>
            <a:pPr marL="0" indent="0">
              <a:buNone/>
            </a:pPr>
            <a:endParaRPr lang="en-GB" dirty="0"/>
          </a:p>
          <a:p>
            <a:pPr marL="0" indent="0">
              <a:buNone/>
            </a:pPr>
            <a:r>
              <a:rPr lang="en-GB" dirty="0"/>
              <a:t>In the first instance, please make an appointment with us as your child’s class teacher if you feel your child has an underlying need or if you are concerned about behaviours at home.</a:t>
            </a:r>
          </a:p>
          <a:p>
            <a:pPr marL="0" indent="0">
              <a:buNone/>
            </a:pPr>
            <a:r>
              <a:rPr lang="en-GB" dirty="0"/>
              <a:t>Then we can inform Mrs Compton before arranging meetings with yourselves or any other external agencies. </a:t>
            </a:r>
          </a:p>
        </p:txBody>
      </p:sp>
    </p:spTree>
    <p:extLst>
      <p:ext uri="{BB962C8B-B14F-4D97-AF65-F5344CB8AC3E}">
        <p14:creationId xmlns:p14="http://schemas.microsoft.com/office/powerpoint/2010/main" val="8278893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Safeguarding</a:t>
            </a:r>
          </a:p>
        </p:txBody>
      </p:sp>
      <p:sp>
        <p:nvSpPr>
          <p:cNvPr id="3" name="Content Placeholder 2"/>
          <p:cNvSpPr>
            <a:spLocks noGrp="1"/>
          </p:cNvSpPr>
          <p:nvPr>
            <p:ph idx="1"/>
          </p:nvPr>
        </p:nvSpPr>
        <p:spPr/>
        <p:txBody>
          <a:bodyPr>
            <a:normAutofit fontScale="92500" lnSpcReduction="10000"/>
          </a:bodyPr>
          <a:lstStyle/>
          <a:p>
            <a:pPr marL="0" indent="0">
              <a:buNone/>
            </a:pPr>
            <a:r>
              <a:rPr lang="en-GB" dirty="0"/>
              <a:t>At Our Lady of the Wayside we recognise our moral and statutory responsibility to safeguard and promote the welfare of all pupils. We endeavour to provide a safe and welcoming environment where children are respected and valued. We are alert to the signs of abuse and neglect and follow our procedures to ensure that children receive effective support, protection and justice. Safeguarding our children is the responsibility of every member of staff at OLW. </a:t>
            </a:r>
          </a:p>
          <a:p>
            <a:pPr marL="0" indent="0">
              <a:buNone/>
            </a:pPr>
            <a:r>
              <a:rPr lang="en-GB" dirty="0"/>
              <a:t>Our Lady of the Wayside has policies in place for Safeguarding, Child Protection &amp; Behaviour which are read and adhered to by all staff. Visitors, supply teachers etc. must familiarise themselves with the school’s requirements regarding child protection, safeguarding and behavioural expectations. </a:t>
            </a:r>
          </a:p>
        </p:txBody>
      </p:sp>
    </p:spTree>
    <p:extLst>
      <p:ext uri="{BB962C8B-B14F-4D97-AF65-F5344CB8AC3E}">
        <p14:creationId xmlns:p14="http://schemas.microsoft.com/office/powerpoint/2010/main" val="18625540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Safeguarding</a:t>
            </a:r>
          </a:p>
        </p:txBody>
      </p:sp>
      <p:sp>
        <p:nvSpPr>
          <p:cNvPr id="3" name="Content Placeholder 2"/>
          <p:cNvSpPr>
            <a:spLocks noGrp="1"/>
          </p:cNvSpPr>
          <p:nvPr>
            <p:ph idx="1"/>
          </p:nvPr>
        </p:nvSpPr>
        <p:spPr/>
        <p:txBody>
          <a:bodyPr>
            <a:normAutofit fontScale="92500" lnSpcReduction="20000"/>
          </a:bodyPr>
          <a:lstStyle/>
          <a:p>
            <a:pPr marL="0" indent="0">
              <a:buNone/>
            </a:pPr>
            <a:r>
              <a:rPr lang="en-GB" dirty="0"/>
              <a:t>We have a dedicated safeguarding team who work together to ensure the safety of all children at OLW.</a:t>
            </a:r>
          </a:p>
          <a:p>
            <a:pPr marL="0" indent="0">
              <a:buNone/>
            </a:pPr>
            <a:endParaRPr lang="en-GB" dirty="0"/>
          </a:p>
          <a:p>
            <a:pPr marL="0" indent="0">
              <a:buNone/>
            </a:pPr>
            <a:r>
              <a:rPr lang="en-GB" dirty="0"/>
              <a:t>The school has five named DSL’s (Designated Safeguarding Leads) for Child Protection: </a:t>
            </a:r>
          </a:p>
          <a:p>
            <a:pPr marL="0" indent="0">
              <a:buNone/>
            </a:pPr>
            <a:r>
              <a:rPr lang="en-GB" dirty="0"/>
              <a:t>Mrs Enstone (Headteacher), Mrs Ashcroft (Deputy Headteacher), Mrs Compton (Assistant Headteacher/SENCO/ Early Phase Lead), Mr Craggs (Assistant Headteacher) and Mrs Lloyd (Family Support Manager). </a:t>
            </a:r>
          </a:p>
          <a:p>
            <a:pPr marL="0" indent="0">
              <a:buNone/>
            </a:pPr>
            <a:endParaRPr lang="en-GB" dirty="0">
              <a:solidFill>
                <a:srgbClr val="00B050"/>
              </a:solidFill>
            </a:endParaRPr>
          </a:p>
          <a:p>
            <a:pPr marL="0" indent="0">
              <a:buNone/>
            </a:pPr>
            <a:r>
              <a:rPr lang="en-GB" dirty="0"/>
              <a:t>If your child sustains an injury such as a bruise, please inform us about how this has happened as we will be required to investigate as part of our safeguarding procedures.</a:t>
            </a:r>
          </a:p>
          <a:p>
            <a:pPr marL="0" indent="0">
              <a:buNone/>
            </a:pPr>
            <a:endParaRPr lang="en-GB" dirty="0"/>
          </a:p>
        </p:txBody>
      </p:sp>
    </p:spTree>
    <p:extLst>
      <p:ext uri="{BB962C8B-B14F-4D97-AF65-F5344CB8AC3E}">
        <p14:creationId xmlns:p14="http://schemas.microsoft.com/office/powerpoint/2010/main" val="38963402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9C6ACF-B0B2-37F7-476D-5CB9D19ED901}"/>
              </a:ext>
            </a:extLst>
          </p:cNvPr>
          <p:cNvSpPr>
            <a:spLocks noGrp="1"/>
          </p:cNvSpPr>
          <p:nvPr>
            <p:ph type="title"/>
          </p:nvPr>
        </p:nvSpPr>
        <p:spPr>
          <a:xfrm>
            <a:off x="838200" y="519764"/>
            <a:ext cx="10515600" cy="259882"/>
          </a:xfrm>
        </p:spPr>
        <p:txBody>
          <a:bodyPr>
            <a:normAutofit fontScale="90000"/>
          </a:bodyPr>
          <a:lstStyle/>
          <a:p>
            <a:r>
              <a:rPr lang="en-GB" sz="3600" dirty="0"/>
              <a:t>Parent Guide: Social Media Ages &amp; Online Safety</a:t>
            </a:r>
            <a:br>
              <a:rPr lang="en-GB" dirty="0"/>
            </a:br>
            <a:endParaRPr lang="en-GB" dirty="0"/>
          </a:p>
        </p:txBody>
      </p:sp>
      <p:sp>
        <p:nvSpPr>
          <p:cNvPr id="3" name="Content Placeholder 2">
            <a:extLst>
              <a:ext uri="{FF2B5EF4-FFF2-40B4-BE49-F238E27FC236}">
                <a16:creationId xmlns:a16="http://schemas.microsoft.com/office/drawing/2014/main" id="{E1764830-8678-06D9-C75D-6E580DA26ECF}"/>
              </a:ext>
            </a:extLst>
          </p:cNvPr>
          <p:cNvSpPr>
            <a:spLocks noGrp="1"/>
          </p:cNvSpPr>
          <p:nvPr>
            <p:ph idx="1"/>
          </p:nvPr>
        </p:nvSpPr>
        <p:spPr>
          <a:xfrm>
            <a:off x="838200" y="519764"/>
            <a:ext cx="10515600" cy="6497053"/>
          </a:xfrm>
        </p:spPr>
        <p:txBody>
          <a:bodyPr>
            <a:normAutofit fontScale="40000" lnSpcReduction="20000"/>
          </a:bodyPr>
          <a:lstStyle/>
          <a:p>
            <a:r>
              <a:rPr lang="en-GB" dirty="0"/>
              <a:t>Parents should be mindful when creating social media accounts for their children using an incorrect date of birth. For example, if a parent registers an 8-year-old as 13 in order to access a platform like Snapchat, by the time the child actually turns 13, the app will assume they are 18. This can expose the child to content, features, and interactions intended only for adults, including inappropriate or harmful material.</a:t>
            </a:r>
          </a:p>
          <a:p>
            <a:r>
              <a:rPr lang="en-GB" dirty="0"/>
              <a:t>Accurate age settings are critical to ensure children are protected online and only access content that is age-appropriate.</a:t>
            </a:r>
          </a:p>
          <a:p>
            <a:r>
              <a:rPr lang="en-GB" dirty="0"/>
              <a:t>Why Age Matters on Social Media</a:t>
            </a:r>
          </a:p>
          <a:p>
            <a:r>
              <a:rPr lang="en-GB" dirty="0"/>
              <a:t>•	Social media platforms set minimum age requirements (often 13+) to protect children.</a:t>
            </a:r>
          </a:p>
          <a:p>
            <a:r>
              <a:rPr lang="en-GB" dirty="0"/>
              <a:t>•	When parents enter a false age to create an account, it may seem harmless, but it can have serious long-term consequences.</a:t>
            </a:r>
          </a:p>
          <a:p>
            <a:r>
              <a:rPr lang="en-GB" dirty="0"/>
              <a:t>What Happens If You Enter the Wrong Age?</a:t>
            </a:r>
          </a:p>
          <a:p>
            <a:r>
              <a:rPr lang="en-GB" dirty="0"/>
              <a:t>•	Example: A parent signs up an 8-year-old as 13 so they can access Snapchat.</a:t>
            </a:r>
          </a:p>
          <a:p>
            <a:r>
              <a:rPr lang="en-GB" dirty="0"/>
              <a:t>•	When the child turns 13, the app will think they are 18 years old.</a:t>
            </a:r>
          </a:p>
          <a:p>
            <a:r>
              <a:rPr lang="en-GB" dirty="0"/>
              <a:t>•	This means:</a:t>
            </a:r>
          </a:p>
          <a:p>
            <a:r>
              <a:rPr lang="en-GB" dirty="0"/>
              <a:t>o	They could be shown adult or harmful content.</a:t>
            </a:r>
          </a:p>
          <a:p>
            <a:r>
              <a:rPr lang="en-GB" dirty="0"/>
              <a:t>o	They may gain access to features meant only for adults.</a:t>
            </a:r>
          </a:p>
          <a:p>
            <a:r>
              <a:rPr lang="en-GB" dirty="0"/>
              <a:t>o	The platform’s safety filters won’t protect them properly.</a:t>
            </a:r>
          </a:p>
          <a:p>
            <a:r>
              <a:rPr lang="en-GB" dirty="0"/>
              <a:t>Risks for Children</a:t>
            </a:r>
          </a:p>
          <a:p>
            <a:r>
              <a:rPr lang="en-GB" dirty="0"/>
              <a:t>•	Exposure to inappropriate images, videos, or messages.</a:t>
            </a:r>
          </a:p>
          <a:p>
            <a:r>
              <a:rPr lang="en-GB" dirty="0"/>
              <a:t>•	Increased chances of online grooming or exploitation.</a:t>
            </a:r>
          </a:p>
          <a:p>
            <a:r>
              <a:rPr lang="en-GB" dirty="0"/>
              <a:t>•	Pressure to behave older than they are.</a:t>
            </a:r>
          </a:p>
          <a:p>
            <a:r>
              <a:rPr lang="en-GB" dirty="0"/>
              <a:t>•	Difficulty managing digital wellbeing.</a:t>
            </a:r>
          </a:p>
          <a:p>
            <a:r>
              <a:rPr lang="en-GB" dirty="0"/>
              <a:t>Safer Alternatives</a:t>
            </a:r>
          </a:p>
          <a:p>
            <a:r>
              <a:rPr lang="en-GB" dirty="0"/>
              <a:t>✅ Wait until your child is the appropriate age before opening accounts.</a:t>
            </a:r>
          </a:p>
          <a:p>
            <a:r>
              <a:rPr lang="en-GB" dirty="0"/>
              <a:t>✅ Use child-friendly apps and platforms designed for younger users.</a:t>
            </a:r>
          </a:p>
          <a:p>
            <a:r>
              <a:rPr lang="en-GB" dirty="0"/>
              <a:t>✅ Set up parental controls and privacy settings on devices.</a:t>
            </a:r>
          </a:p>
          <a:p>
            <a:r>
              <a:rPr lang="en-GB" dirty="0"/>
              <a:t>✅ Talk openly with your child about online safety, peer pressure, and boundaries.</a:t>
            </a:r>
          </a:p>
          <a:p>
            <a:r>
              <a:rPr lang="en-GB" dirty="0"/>
              <a:t>✅ Regularly check in on their digital activity in a supportive way.</a:t>
            </a:r>
          </a:p>
          <a:p>
            <a:r>
              <a:rPr lang="en-GB" dirty="0"/>
              <a:t>Key Takeaway</a:t>
            </a:r>
          </a:p>
          <a:p>
            <a:r>
              <a:rPr lang="en-GB" dirty="0"/>
              <a:t>Always use your child’s real age when creating accounts. It helps platforms provide the right level of protection and ensures children only access content that is safe and appropriate.</a:t>
            </a:r>
          </a:p>
          <a:p>
            <a:endParaRPr lang="en-GB" dirty="0"/>
          </a:p>
        </p:txBody>
      </p:sp>
    </p:spTree>
    <p:extLst>
      <p:ext uri="{BB962C8B-B14F-4D97-AF65-F5344CB8AC3E}">
        <p14:creationId xmlns:p14="http://schemas.microsoft.com/office/powerpoint/2010/main" val="42411860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Enrichment Opportunities</a:t>
            </a:r>
          </a:p>
        </p:txBody>
      </p:sp>
      <p:sp>
        <p:nvSpPr>
          <p:cNvPr id="3" name="Content Placeholder 2"/>
          <p:cNvSpPr>
            <a:spLocks noGrp="1"/>
          </p:cNvSpPr>
          <p:nvPr>
            <p:ph idx="1"/>
          </p:nvPr>
        </p:nvSpPr>
        <p:spPr>
          <a:xfrm>
            <a:off x="317241" y="1446245"/>
            <a:ext cx="11635273" cy="4730718"/>
          </a:xfrm>
        </p:spPr>
        <p:txBody>
          <a:bodyPr>
            <a:normAutofit fontScale="92500" lnSpcReduction="10000"/>
          </a:bodyPr>
          <a:lstStyle/>
          <a:p>
            <a:pPr marL="0" indent="0">
              <a:buNone/>
            </a:pPr>
            <a:r>
              <a:rPr lang="en-GB" dirty="0"/>
              <a:t>There are many enrichment opportunities planned for Year 2. </a:t>
            </a:r>
          </a:p>
          <a:p>
            <a:r>
              <a:rPr lang="en-GB" dirty="0"/>
              <a:t>The children will soon be taking part in weekly glockenspiel lessons.</a:t>
            </a:r>
          </a:p>
          <a:p>
            <a:r>
              <a:rPr lang="en-GB" dirty="0"/>
              <a:t>In December, we will be offered the opportunity to attend a Pantomime (Oh yes, we are!).</a:t>
            </a:r>
          </a:p>
          <a:p>
            <a:r>
              <a:rPr lang="en-GB" dirty="0"/>
              <a:t>As part of our learning about cities in Geography, we will visit Birmingham and Lego Discovery, exploring a Lego model of the city. </a:t>
            </a:r>
          </a:p>
          <a:p>
            <a:r>
              <a:rPr lang="en-GB" dirty="0"/>
              <a:t>To support our learning about animals and their habitats, we will be visiting the Habitat Survival Trust. </a:t>
            </a:r>
          </a:p>
          <a:p>
            <a:r>
              <a:rPr lang="en-GB" dirty="0"/>
              <a:t>To enhance our learning about other religions, we have been invited to visit Redditch Mosque for a guided tour. </a:t>
            </a:r>
          </a:p>
          <a:p>
            <a:r>
              <a:rPr lang="en-GB" dirty="0"/>
              <a:t>The children also visit Bourneville and Cadbury World to support our topic Bourneville in Geography.</a:t>
            </a:r>
          </a:p>
        </p:txBody>
      </p:sp>
    </p:spTree>
    <p:extLst>
      <p:ext uri="{BB962C8B-B14F-4D97-AF65-F5344CB8AC3E}">
        <p14:creationId xmlns:p14="http://schemas.microsoft.com/office/powerpoint/2010/main" val="275745761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t>Statutory Assessments</a:t>
            </a:r>
          </a:p>
        </p:txBody>
      </p:sp>
      <p:sp>
        <p:nvSpPr>
          <p:cNvPr id="3" name="Content Placeholder 2"/>
          <p:cNvSpPr>
            <a:spLocks noGrp="1"/>
          </p:cNvSpPr>
          <p:nvPr>
            <p:ph idx="1"/>
          </p:nvPr>
        </p:nvSpPr>
        <p:spPr/>
        <p:txBody>
          <a:bodyPr/>
          <a:lstStyle/>
          <a:p>
            <a:pPr marL="0" indent="0">
              <a:buNone/>
            </a:pPr>
            <a:r>
              <a:rPr lang="en-GB" dirty="0"/>
              <a:t>A few children may need to retake the phonics screening test. </a:t>
            </a:r>
          </a:p>
          <a:p>
            <a:pPr marL="0" indent="0">
              <a:buNone/>
            </a:pPr>
            <a:endParaRPr lang="en-GB" dirty="0"/>
          </a:p>
          <a:p>
            <a:pPr marL="0" indent="0">
              <a:buNone/>
            </a:pPr>
            <a:r>
              <a:rPr lang="en-GB" dirty="0"/>
              <a:t>KS1 SATs are non-statutory but we use them as another assessment tool to support teacher judgements.</a:t>
            </a:r>
          </a:p>
        </p:txBody>
      </p:sp>
    </p:spTree>
    <p:extLst>
      <p:ext uri="{BB962C8B-B14F-4D97-AF65-F5344CB8AC3E}">
        <p14:creationId xmlns:p14="http://schemas.microsoft.com/office/powerpoint/2010/main" val="15444754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Pupil Premium</a:t>
            </a:r>
          </a:p>
        </p:txBody>
      </p:sp>
      <p:sp>
        <p:nvSpPr>
          <p:cNvPr id="3" name="Content Placeholder 2"/>
          <p:cNvSpPr>
            <a:spLocks noGrp="1"/>
          </p:cNvSpPr>
          <p:nvPr>
            <p:ph idx="1"/>
          </p:nvPr>
        </p:nvSpPr>
        <p:spPr/>
        <p:txBody>
          <a:bodyPr/>
          <a:lstStyle/>
          <a:p>
            <a:pPr marL="0" indent="0">
              <a:buNone/>
            </a:pPr>
            <a:r>
              <a:rPr lang="en-GB" dirty="0"/>
              <a:t>If your child is eligible for ‘free school meals’ and you register them for this, we’ll receive extra funding called ‘pupil premium’. We use this extra money to improve the educational provision and resources at the school. </a:t>
            </a:r>
          </a:p>
          <a:p>
            <a:pPr marL="0" indent="0">
              <a:buNone/>
            </a:pPr>
            <a:endParaRPr lang="en-GB" dirty="0"/>
          </a:p>
          <a:p>
            <a:pPr marL="0" indent="0">
              <a:buNone/>
            </a:pPr>
            <a:r>
              <a:rPr lang="en-GB" dirty="0"/>
              <a:t>If you want to find out if your child is eligible for this and how to apply, please see Mrs Chambers in the school office. </a:t>
            </a:r>
          </a:p>
          <a:p>
            <a:pPr marL="0" indent="0">
              <a:buNone/>
            </a:pPr>
            <a:endParaRPr lang="en-GB" dirty="0">
              <a:solidFill>
                <a:srgbClr val="00B050"/>
              </a:solidFill>
            </a:endParaRPr>
          </a:p>
        </p:txBody>
      </p:sp>
    </p:spTree>
    <p:extLst>
      <p:ext uri="{BB962C8B-B14F-4D97-AF65-F5344CB8AC3E}">
        <p14:creationId xmlns:p14="http://schemas.microsoft.com/office/powerpoint/2010/main" val="36325402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Parent Partnership</a:t>
            </a:r>
          </a:p>
        </p:txBody>
      </p:sp>
      <p:sp>
        <p:nvSpPr>
          <p:cNvPr id="3" name="Content Placeholder 2"/>
          <p:cNvSpPr>
            <a:spLocks noGrp="1"/>
          </p:cNvSpPr>
          <p:nvPr>
            <p:ph idx="1"/>
          </p:nvPr>
        </p:nvSpPr>
        <p:spPr/>
        <p:txBody>
          <a:bodyPr/>
          <a:lstStyle/>
          <a:p>
            <a:pPr marL="0" indent="0">
              <a:buNone/>
            </a:pPr>
            <a:r>
              <a:rPr lang="en-GB" dirty="0"/>
              <a:t>We have summarised our expectations into a document. Please can you familiarise yourself with it. It outlines not just expectations for parents but for pupils and teachers also.</a:t>
            </a:r>
          </a:p>
        </p:txBody>
      </p:sp>
    </p:spTree>
    <p:extLst>
      <p:ext uri="{BB962C8B-B14F-4D97-AF65-F5344CB8AC3E}">
        <p14:creationId xmlns:p14="http://schemas.microsoft.com/office/powerpoint/2010/main" val="11261316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Questions</a:t>
            </a:r>
          </a:p>
        </p:txBody>
      </p:sp>
      <p:sp>
        <p:nvSpPr>
          <p:cNvPr id="3" name="Content Placeholder 2"/>
          <p:cNvSpPr>
            <a:spLocks noGrp="1"/>
          </p:cNvSpPr>
          <p:nvPr>
            <p:ph idx="1"/>
          </p:nvPr>
        </p:nvSpPr>
        <p:spPr/>
        <p:txBody>
          <a:bodyPr/>
          <a:lstStyle/>
          <a:p>
            <a:pPr marL="0" indent="0" algn="ctr">
              <a:buNone/>
            </a:pPr>
            <a:r>
              <a:rPr lang="en-GB" dirty="0"/>
              <a:t>Thank you for attending the Parent Information Meeting for Y2</a:t>
            </a:r>
          </a:p>
          <a:p>
            <a:pPr marL="0" indent="0" algn="ctr">
              <a:buNone/>
            </a:pPr>
            <a:endParaRPr lang="en-GB" dirty="0"/>
          </a:p>
          <a:p>
            <a:pPr marL="0" indent="0" algn="ctr">
              <a:buNone/>
            </a:pPr>
            <a:r>
              <a:rPr lang="en-GB" dirty="0"/>
              <a:t>We are available afterwards for any individual questions</a:t>
            </a:r>
          </a:p>
        </p:txBody>
      </p:sp>
    </p:spTree>
    <p:extLst>
      <p:ext uri="{BB962C8B-B14F-4D97-AF65-F5344CB8AC3E}">
        <p14:creationId xmlns:p14="http://schemas.microsoft.com/office/powerpoint/2010/main" val="25148978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560</TotalTime>
  <Words>2989</Words>
  <Application>Microsoft Office PowerPoint</Application>
  <PresentationFormat>Widescreen</PresentationFormat>
  <Paragraphs>212</Paragraphs>
  <Slides>32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32</vt:i4>
      </vt:variant>
    </vt:vector>
  </HeadingPairs>
  <TitlesOfParts>
    <vt:vector size="37" baseType="lpstr">
      <vt:lpstr>Arial</vt:lpstr>
      <vt:lpstr>Calibri</vt:lpstr>
      <vt:lpstr>Calibri Light</vt:lpstr>
      <vt:lpstr>Wingdings</vt:lpstr>
      <vt:lpstr>Office Theme</vt:lpstr>
      <vt:lpstr>Parent Information Meeting for Y2</vt:lpstr>
      <vt:lpstr>Catholic Ethos</vt:lpstr>
      <vt:lpstr>Attendance</vt:lpstr>
      <vt:lpstr>Punctuality</vt:lpstr>
      <vt:lpstr>Curriculum Overview</vt:lpstr>
      <vt:lpstr>PowerPoint Presentation</vt:lpstr>
      <vt:lpstr>PowerPoint Presentation</vt:lpstr>
      <vt:lpstr>Rosenshine’s Priciples</vt:lpstr>
      <vt:lpstr>PowerPoint Presentation</vt:lpstr>
      <vt:lpstr>Presentation of Work</vt:lpstr>
      <vt:lpstr>Presentation of Work</vt:lpstr>
      <vt:lpstr>Homework</vt:lpstr>
      <vt:lpstr>Homework</vt:lpstr>
      <vt:lpstr>Behaviour</vt:lpstr>
      <vt:lpstr>Behaviour</vt:lpstr>
      <vt:lpstr>Behaviour</vt:lpstr>
      <vt:lpstr>Uniform</vt:lpstr>
      <vt:lpstr>Water bottles</vt:lpstr>
      <vt:lpstr>Communication</vt:lpstr>
      <vt:lpstr>Communication</vt:lpstr>
      <vt:lpstr>Sharing and Resolving Concerns</vt:lpstr>
      <vt:lpstr>Sharing and Resolving Concerns</vt:lpstr>
      <vt:lpstr>Pupil Review Targets</vt:lpstr>
      <vt:lpstr>SEND</vt:lpstr>
      <vt:lpstr>Safeguarding</vt:lpstr>
      <vt:lpstr>Safeguarding</vt:lpstr>
      <vt:lpstr>Parent Guide: Social Media Ages &amp; Online Safety </vt:lpstr>
      <vt:lpstr>Enrichment Opportunities</vt:lpstr>
      <vt:lpstr>Statutory Assessments</vt:lpstr>
      <vt:lpstr>Pupil Premium</vt:lpstr>
      <vt:lpstr>Parent Partnership</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Homework</dc:title>
  <dc:creator>Carol Ashcroft</dc:creator>
  <cp:lastModifiedBy>Kelly Sallis</cp:lastModifiedBy>
  <cp:revision>63</cp:revision>
  <cp:lastPrinted>2025-09-08T13:23:19Z</cp:lastPrinted>
  <dcterms:created xsi:type="dcterms:W3CDTF">2023-09-17T10:37:59Z</dcterms:created>
  <dcterms:modified xsi:type="dcterms:W3CDTF">2026-09-14T15:33:45Z</dcterms:modified>
</cp:coreProperties>
</file>